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9" r:id="rId3"/>
    <p:sldId id="294" r:id="rId4"/>
    <p:sldId id="296" r:id="rId5"/>
    <p:sldId id="297" r:id="rId6"/>
    <p:sldId id="265" r:id="rId7"/>
    <p:sldId id="298" r:id="rId8"/>
    <p:sldId id="270" r:id="rId9"/>
    <p:sldId id="305" r:id="rId10"/>
    <p:sldId id="299" r:id="rId11"/>
    <p:sldId id="302" r:id="rId12"/>
    <p:sldId id="304" r:id="rId13"/>
    <p:sldId id="303" r:id="rId14"/>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3300"/>
    <a:srgbClr val="230046"/>
    <a:srgbClr val="340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655" autoAdjust="0"/>
  </p:normalViewPr>
  <p:slideViewPr>
    <p:cSldViewPr snapToGrid="0">
      <p:cViewPr varScale="1">
        <p:scale>
          <a:sx n="54" d="100"/>
          <a:sy n="54" d="100"/>
        </p:scale>
        <p:origin x="159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0511D869-4586-436F-863D-AC1318C5E1EA}" type="datetimeFigureOut">
              <a:rPr lang="en-US" smtClean="0"/>
              <a:t>8/5/2023</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13679B0-7E22-4450-B2EB-BA533FC5868E}" type="slidenum">
              <a:rPr lang="en-US" smtClean="0"/>
              <a:t>‹#›</a:t>
            </a:fld>
            <a:endParaRPr lang="en-US"/>
          </a:p>
        </p:txBody>
      </p:sp>
    </p:spTree>
    <p:extLst>
      <p:ext uri="{BB962C8B-B14F-4D97-AF65-F5344CB8AC3E}">
        <p14:creationId xmlns:p14="http://schemas.microsoft.com/office/powerpoint/2010/main" val="3187870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3679B0-7E22-4450-B2EB-BA533FC5868E}" type="slidenum">
              <a:rPr lang="en-US" smtClean="0"/>
              <a:t>1</a:t>
            </a:fld>
            <a:endParaRPr lang="en-US"/>
          </a:p>
        </p:txBody>
      </p:sp>
    </p:spTree>
    <p:extLst>
      <p:ext uri="{BB962C8B-B14F-4D97-AF65-F5344CB8AC3E}">
        <p14:creationId xmlns:p14="http://schemas.microsoft.com/office/powerpoint/2010/main" val="2599630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Judges 2:16-18  </a:t>
            </a:r>
            <a:r>
              <a:rPr lang="en-US" dirty="0"/>
              <a:t>Nevertheless, the LORD raised up judges who delivered them out of the hand of those who plundered them.  17  Yet they would not listen to their judges, but they played the harlot with other gods, and bowed down to them. They turned quickly from the way in which their fathers walked, in obeying the commandments of the LORD; they did not do so.  18  And when the LORD raised up judges for them, the LORD was with the judge and delivered them out of the hand of their enemies all the days of the judge; for the LORD was moved to pity by their groaning because of those who oppressed them and harassed them.</a:t>
            </a:r>
          </a:p>
          <a:p>
            <a:r>
              <a:rPr lang="en-US" b="1" dirty="0"/>
              <a:t>Judges 3:9  </a:t>
            </a:r>
            <a:r>
              <a:rPr lang="en-US" dirty="0"/>
              <a:t>When the children of Israel cried out to the LORD, the LORD raised up a deliverer for the children of Israel, who delivered them: Othniel the son of </a:t>
            </a:r>
            <a:r>
              <a:rPr lang="en-US" dirty="0" err="1"/>
              <a:t>Kenaz</a:t>
            </a:r>
            <a:r>
              <a:rPr lang="en-US" dirty="0"/>
              <a:t>, Caleb's younger brother.</a:t>
            </a:r>
          </a:p>
          <a:p>
            <a:r>
              <a:rPr lang="en-US" b="1" dirty="0"/>
              <a:t>Judges 3:15  </a:t>
            </a:r>
            <a:r>
              <a:rPr lang="en-US" dirty="0"/>
              <a:t>But when the children of Israel cried out to the LORD, the LORD raised up a deliverer for them: Ehud the son of Gera, the Benjamite, a left-handed man. By him the children of Israel sent tribute to </a:t>
            </a:r>
            <a:r>
              <a:rPr lang="en-US" dirty="0" err="1"/>
              <a:t>Eglon</a:t>
            </a:r>
            <a:r>
              <a:rPr lang="en-US" dirty="0"/>
              <a:t> king of Moab.</a:t>
            </a:r>
          </a:p>
        </p:txBody>
      </p:sp>
      <p:sp>
        <p:nvSpPr>
          <p:cNvPr id="4" name="Slide Number Placeholder 3"/>
          <p:cNvSpPr>
            <a:spLocks noGrp="1"/>
          </p:cNvSpPr>
          <p:nvPr>
            <p:ph type="sldNum" sz="quarter" idx="5"/>
          </p:nvPr>
        </p:nvSpPr>
        <p:spPr/>
        <p:txBody>
          <a:bodyPr/>
          <a:lstStyle/>
          <a:p>
            <a:fld id="{B13679B0-7E22-4450-B2EB-BA533FC5868E}" type="slidenum">
              <a:rPr lang="en-US" smtClean="0"/>
              <a:t>10</a:t>
            </a:fld>
            <a:endParaRPr lang="en-US"/>
          </a:p>
        </p:txBody>
      </p:sp>
    </p:spTree>
    <p:extLst>
      <p:ext uri="{BB962C8B-B14F-4D97-AF65-F5344CB8AC3E}">
        <p14:creationId xmlns:p14="http://schemas.microsoft.com/office/powerpoint/2010/main" val="586057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3679B0-7E22-4450-B2EB-BA533FC5868E}" type="slidenum">
              <a:rPr lang="en-US" smtClean="0"/>
              <a:t>11</a:t>
            </a:fld>
            <a:endParaRPr lang="en-US"/>
          </a:p>
        </p:txBody>
      </p:sp>
    </p:spTree>
    <p:extLst>
      <p:ext uri="{BB962C8B-B14F-4D97-AF65-F5344CB8AC3E}">
        <p14:creationId xmlns:p14="http://schemas.microsoft.com/office/powerpoint/2010/main" val="1394656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Deuteronomy 17:14-20  </a:t>
            </a:r>
            <a:r>
              <a:rPr lang="en-US" dirty="0"/>
              <a:t>"When you come to the land which the LORD your God is giving you, and possess it and dwell in it, and say, 'I will set a king over me like all the nations that are around me,'  15  you shall surely set a king over you whom the LORD your God chooses; one from among your brethren you shall set as king over you; you may not set a foreigner over you, who is not your brother.  16  But he shall not multiply horses for himself, nor cause the people to return to Egypt to multiply horses, for the LORD has said to you, 'You shall not return that way again.'  17  Neither shall he multiply wives for himself, lest his heart turn away; nor shall he greatly multiply silver and gold for himself.  18  "Also it shall be, when he sits on the throne of his kingdom, that he shall write for himself a copy of this law in a book, from the one before the priests, the Levites.  19  And it shall be with him, and he shall read it all the days of his life, that he may learn to fear the LORD his God and be careful to observe all the words of this law and these statutes,  20  that his heart may not be lifted above his brethren, that he may not turn aside from the commandment to the right hand or to the left, and that he may prolong his days in his kingdom, he and his children in the midst of Israel.</a:t>
            </a:r>
          </a:p>
          <a:p>
            <a:r>
              <a:rPr lang="en-US" b="1" i="1" dirty="0"/>
              <a:t>Sound familiar?  We want to be like everyone else.  Everyone else is doing it.  Why do we have to be different???</a:t>
            </a:r>
          </a:p>
        </p:txBody>
      </p:sp>
      <p:sp>
        <p:nvSpPr>
          <p:cNvPr id="4" name="Slide Number Placeholder 3"/>
          <p:cNvSpPr>
            <a:spLocks noGrp="1"/>
          </p:cNvSpPr>
          <p:nvPr>
            <p:ph type="sldNum" sz="quarter" idx="5"/>
          </p:nvPr>
        </p:nvSpPr>
        <p:spPr/>
        <p:txBody>
          <a:bodyPr/>
          <a:lstStyle/>
          <a:p>
            <a:fld id="{B13679B0-7E22-4450-B2EB-BA533FC5868E}" type="slidenum">
              <a:rPr lang="en-US" smtClean="0"/>
              <a:t>12</a:t>
            </a:fld>
            <a:endParaRPr lang="en-US"/>
          </a:p>
        </p:txBody>
      </p:sp>
    </p:spTree>
    <p:extLst>
      <p:ext uri="{BB962C8B-B14F-4D97-AF65-F5344CB8AC3E}">
        <p14:creationId xmlns:p14="http://schemas.microsoft.com/office/powerpoint/2010/main" val="4181737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dirty="0">
                <a:solidFill>
                  <a:prstClr val="black"/>
                </a:solidFill>
                <a:latin typeface="Calibri" panose="020F0502020204030204"/>
              </a:rPr>
              <a:t>Romans 1:24 </a:t>
            </a:r>
            <a:r>
              <a:rPr lang="en-US" dirty="0">
                <a:solidFill>
                  <a:prstClr val="black"/>
                </a:solidFill>
                <a:latin typeface="Calibri" panose="020F0502020204030204"/>
              </a:rPr>
              <a:t>Therefore </a:t>
            </a:r>
            <a:r>
              <a:rPr lang="en-US" b="1" dirty="0">
                <a:solidFill>
                  <a:prstClr val="black"/>
                </a:solidFill>
                <a:latin typeface="Calibri" panose="020F0502020204030204"/>
              </a:rPr>
              <a:t>God also gave them up to uncleanness</a:t>
            </a:r>
            <a:r>
              <a:rPr lang="en-US" dirty="0">
                <a:solidFill>
                  <a:prstClr val="black"/>
                </a:solidFill>
                <a:latin typeface="Calibri" panose="020F0502020204030204"/>
              </a:rPr>
              <a:t>, in the lusts of their hearts, to dishonor their bodies among themselves, 25 who exchanged the truth of God for the lie, and worshiped and served the creature rather than the Creator, who is blessed forever. Amen. 26 For this reason </a:t>
            </a:r>
            <a:r>
              <a:rPr lang="en-US" b="1" dirty="0">
                <a:solidFill>
                  <a:prstClr val="black"/>
                </a:solidFill>
                <a:latin typeface="Calibri" panose="020F0502020204030204"/>
              </a:rPr>
              <a:t>God gave them up to vile passions</a:t>
            </a:r>
            <a:r>
              <a:rPr lang="en-US" dirty="0">
                <a:solidFill>
                  <a:prstClr val="black"/>
                </a:solidFill>
                <a:latin typeface="Calibri" panose="020F0502020204030204"/>
              </a:rPr>
              <a:t>. For even their women exchanged the natural use for what is against nature.  27 Likewise also the men, leaving the natural use of the woman, burned in their lust for one another, men with men committing what is shameful, and receiving in themselves the penalty of their error which was due. 28 And even as they did not like to retain God in their knowledge, </a:t>
            </a:r>
            <a:r>
              <a:rPr lang="en-US" b="1" dirty="0">
                <a:solidFill>
                  <a:prstClr val="black"/>
                </a:solidFill>
                <a:latin typeface="Calibri" panose="020F0502020204030204"/>
              </a:rPr>
              <a:t>God gave them over to a debased mind</a:t>
            </a:r>
            <a:r>
              <a:rPr lang="en-US" dirty="0">
                <a:solidFill>
                  <a:prstClr val="black"/>
                </a:solidFill>
                <a:latin typeface="Calibri" panose="020F0502020204030204"/>
              </a:rPr>
              <a:t>, to do those things which are not fitting;</a:t>
            </a:r>
          </a:p>
          <a:p>
            <a:pPr defTabSz="933237">
              <a:defRPr/>
            </a:pPr>
            <a:r>
              <a:rPr lang="en-US" b="1" dirty="0">
                <a:solidFill>
                  <a:prstClr val="black"/>
                </a:solidFill>
                <a:latin typeface="Calibri" panose="020F0502020204030204"/>
              </a:rPr>
              <a:t>1 Cor 5:4 </a:t>
            </a:r>
            <a:r>
              <a:rPr lang="en-US" dirty="0">
                <a:solidFill>
                  <a:prstClr val="black"/>
                </a:solidFill>
                <a:latin typeface="Calibri" panose="020F0502020204030204"/>
              </a:rPr>
              <a:t>In the name of our Lord Jesus Christ, when you are gathered together, along with my spirit, with the power of our Lord Jesus Christ, 5 </a:t>
            </a:r>
            <a:r>
              <a:rPr lang="en-US" b="1" dirty="0">
                <a:solidFill>
                  <a:prstClr val="black"/>
                </a:solidFill>
                <a:latin typeface="Calibri" panose="020F0502020204030204"/>
              </a:rPr>
              <a:t>deliver such a one to Satan</a:t>
            </a:r>
            <a:r>
              <a:rPr lang="en-US" dirty="0">
                <a:solidFill>
                  <a:prstClr val="black"/>
                </a:solidFill>
                <a:latin typeface="Calibri" panose="020F0502020204030204"/>
              </a:rPr>
              <a:t> for the destruction of the flesh, that his spirit may be saved in the day of the Lord Jesus.</a:t>
            </a:r>
            <a:r>
              <a:rPr lang="en-US" b="1" dirty="0">
                <a:solidFill>
                  <a:prstClr val="black"/>
                </a:solidFill>
              </a:rPr>
              <a:t> </a:t>
            </a:r>
          </a:p>
          <a:p>
            <a:pPr defTabSz="933237">
              <a:defRPr/>
            </a:pPr>
            <a:r>
              <a:rPr lang="en-US" b="1" dirty="0">
                <a:solidFill>
                  <a:prstClr val="black"/>
                </a:solidFill>
              </a:rPr>
              <a:t>Leviticus 20:26  </a:t>
            </a:r>
            <a:r>
              <a:rPr lang="en-US" dirty="0">
                <a:solidFill>
                  <a:prstClr val="black"/>
                </a:solidFill>
              </a:rPr>
              <a:t>And you shall be holy to Me, for I the LORD am holy, and have separated you from the peoples, that you should be Mine.</a:t>
            </a:r>
          </a:p>
          <a:p>
            <a:pPr defTabSz="933237">
              <a:defRPr/>
            </a:pPr>
            <a:r>
              <a:rPr lang="en-US" b="1" dirty="0">
                <a:solidFill>
                  <a:prstClr val="black"/>
                </a:solidFill>
                <a:latin typeface="Calibri" panose="020F0502020204030204"/>
              </a:rPr>
              <a:t>1 Peter 2:9-11  </a:t>
            </a:r>
            <a:r>
              <a:rPr lang="en-US" dirty="0">
                <a:solidFill>
                  <a:prstClr val="black"/>
                </a:solidFill>
                <a:latin typeface="Calibri" panose="020F0502020204030204"/>
              </a:rPr>
              <a:t>But you are a chosen generation, a royal priesthood, a holy nation, His own special people, that you may proclaim the praises of Him who called you out of darkness into His marvelous light;  10  who once were not a people but are now the people of God, who had not obtained mercy but now have obtained mercy.  11  Beloved, I beg you as sojourners and pilgrims, abstain from fleshly lusts which war against the soul,</a:t>
            </a:r>
          </a:p>
          <a:p>
            <a:pPr defTabSz="933237">
              <a:defRPr/>
            </a:pPr>
            <a:endParaRPr lang="en-US" dirty="0">
              <a:solidFill>
                <a:prstClr val="black"/>
              </a:solidFill>
              <a:latin typeface="Calibri" panose="020F0502020204030204"/>
            </a:endParaRPr>
          </a:p>
        </p:txBody>
      </p:sp>
      <p:sp>
        <p:nvSpPr>
          <p:cNvPr id="4" name="Slide Number Placeholder 3"/>
          <p:cNvSpPr>
            <a:spLocks noGrp="1"/>
          </p:cNvSpPr>
          <p:nvPr>
            <p:ph type="sldNum" sz="quarter" idx="5"/>
          </p:nvPr>
        </p:nvSpPr>
        <p:spPr/>
        <p:txBody>
          <a:bodyPr/>
          <a:lstStyle/>
          <a:p>
            <a:fld id="{B13679B0-7E22-4450-B2EB-BA533FC5868E}" type="slidenum">
              <a:rPr lang="en-US" smtClean="0"/>
              <a:t>13</a:t>
            </a:fld>
            <a:endParaRPr lang="en-US"/>
          </a:p>
        </p:txBody>
      </p:sp>
    </p:spTree>
    <p:extLst>
      <p:ext uri="{BB962C8B-B14F-4D97-AF65-F5344CB8AC3E}">
        <p14:creationId xmlns:p14="http://schemas.microsoft.com/office/powerpoint/2010/main" val="1874087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DA28DF-3582-4D6A-8A26-4C3AEF75D74D}" type="slidenum">
              <a:rPr lang="en-US" smtClean="0"/>
              <a:t>2</a:t>
            </a:fld>
            <a:endParaRPr lang="en-US"/>
          </a:p>
        </p:txBody>
      </p:sp>
    </p:spTree>
    <p:extLst>
      <p:ext uri="{BB962C8B-B14F-4D97-AF65-F5344CB8AC3E}">
        <p14:creationId xmlns:p14="http://schemas.microsoft.com/office/powerpoint/2010/main" val="1663766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b="1" dirty="0"/>
              <a:t>Genesis 15:13-15  </a:t>
            </a:r>
            <a:r>
              <a:rPr lang="en-US" dirty="0"/>
              <a:t>Then He said to Abram: "Know certainly that your descendants will be strangers in a land that is not theirs, and will serve them, and they will afflict them four hundred years.  14  And also the nation whom they serve I will judge; afterward they shall come out with great possessions.  15  Now as for you, you shall go to your fathers in peace; you shall be buried at a good old age.</a:t>
            </a:r>
          </a:p>
        </p:txBody>
      </p:sp>
      <p:sp>
        <p:nvSpPr>
          <p:cNvPr id="4" name="Slide Number Placeholder 3"/>
          <p:cNvSpPr>
            <a:spLocks noGrp="1"/>
          </p:cNvSpPr>
          <p:nvPr>
            <p:ph type="sldNum" sz="quarter" idx="10"/>
          </p:nvPr>
        </p:nvSpPr>
        <p:spPr/>
        <p:txBody>
          <a:bodyPr/>
          <a:lstStyle/>
          <a:p>
            <a:fld id="{BBDA28DF-3582-4D6A-8A26-4C3AEF75D74D}" type="slidenum">
              <a:rPr lang="en-US" smtClean="0"/>
              <a:t>3</a:t>
            </a:fld>
            <a:endParaRPr lang="en-US"/>
          </a:p>
        </p:txBody>
      </p:sp>
    </p:spTree>
    <p:extLst>
      <p:ext uri="{BB962C8B-B14F-4D97-AF65-F5344CB8AC3E}">
        <p14:creationId xmlns:p14="http://schemas.microsoft.com/office/powerpoint/2010/main" val="3389738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b="1" dirty="0"/>
              <a:t>Joshua 21:44-45  </a:t>
            </a:r>
            <a:r>
              <a:rPr lang="en-US" dirty="0"/>
              <a:t>The LORD gave them rest all around, according to all that He had sworn to their fathers. And not a man of all their enemies stood against them; the LORD delivered all their enemies into their hand.  45  Not a word failed of any good thing which the LORD had spoken to the house of Israel. All came to pass.</a:t>
            </a:r>
          </a:p>
          <a:p>
            <a:r>
              <a:rPr lang="en-US" b="1" dirty="0"/>
              <a:t>Judges 2:21-22  </a:t>
            </a:r>
            <a:r>
              <a:rPr lang="en-US" dirty="0"/>
              <a:t>I also will no longer drive out before them any of the nations which Joshua left when he died,  22  so that through them I may test Israel, whether they will keep the ways of the LORD, to walk in them as their fathers kept them, or not."</a:t>
            </a:r>
          </a:p>
        </p:txBody>
      </p:sp>
      <p:sp>
        <p:nvSpPr>
          <p:cNvPr id="4" name="Slide Number Placeholder 3"/>
          <p:cNvSpPr>
            <a:spLocks noGrp="1"/>
          </p:cNvSpPr>
          <p:nvPr>
            <p:ph type="sldNum" sz="quarter" idx="10"/>
          </p:nvPr>
        </p:nvSpPr>
        <p:spPr/>
        <p:txBody>
          <a:bodyPr/>
          <a:lstStyle/>
          <a:p>
            <a:fld id="{BBDA28DF-3582-4D6A-8A26-4C3AEF75D74D}" type="slidenum">
              <a:rPr lang="en-US" smtClean="0"/>
              <a:t>4</a:t>
            </a:fld>
            <a:endParaRPr lang="en-US"/>
          </a:p>
        </p:txBody>
      </p:sp>
    </p:spTree>
    <p:extLst>
      <p:ext uri="{BB962C8B-B14F-4D97-AF65-F5344CB8AC3E}">
        <p14:creationId xmlns:p14="http://schemas.microsoft.com/office/powerpoint/2010/main" val="2189994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DA28DF-3582-4D6A-8A26-4C3AEF75D74D}" type="slidenum">
              <a:rPr lang="en-US" smtClean="0"/>
              <a:t>5</a:t>
            </a:fld>
            <a:endParaRPr lang="en-US"/>
          </a:p>
        </p:txBody>
      </p:sp>
    </p:spTree>
    <p:extLst>
      <p:ext uri="{BB962C8B-B14F-4D97-AF65-F5344CB8AC3E}">
        <p14:creationId xmlns:p14="http://schemas.microsoft.com/office/powerpoint/2010/main" val="553951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 13:21 </a:t>
            </a:r>
            <a:r>
              <a:rPr lang="en-US" dirty="0"/>
              <a:t>"And afterward they asked for a king; so God gave them Saul the son of Kish, a man of the tribe of Benjamin, for forty years.</a:t>
            </a:r>
          </a:p>
          <a:p>
            <a:r>
              <a:rPr lang="en-US" b="1" dirty="0"/>
              <a:t>2Sa 5:4 </a:t>
            </a:r>
            <a:r>
              <a:rPr lang="en-US" dirty="0"/>
              <a:t>David was thirty years old when he began to reign, and he reigned forty years.</a:t>
            </a:r>
          </a:p>
          <a:p>
            <a:r>
              <a:rPr lang="en-US" b="1" dirty="0"/>
              <a:t>1Ki 11:42 </a:t>
            </a:r>
            <a:r>
              <a:rPr lang="en-US" dirty="0"/>
              <a:t>And the period that Solomon reigned in Jerusalem over all Israel was forty years.</a:t>
            </a:r>
          </a:p>
          <a:p>
            <a:endParaRPr lang="en-US" dirty="0"/>
          </a:p>
        </p:txBody>
      </p:sp>
      <p:sp>
        <p:nvSpPr>
          <p:cNvPr id="4" name="Slide Number Placeholder 3"/>
          <p:cNvSpPr>
            <a:spLocks noGrp="1"/>
          </p:cNvSpPr>
          <p:nvPr>
            <p:ph type="sldNum" sz="quarter" idx="10"/>
          </p:nvPr>
        </p:nvSpPr>
        <p:spPr/>
        <p:txBody>
          <a:bodyPr/>
          <a:lstStyle/>
          <a:p>
            <a:fld id="{BBDA28DF-3582-4D6A-8A26-4C3AEF75D74D}" type="slidenum">
              <a:rPr lang="en-US" smtClean="0"/>
              <a:t>6</a:t>
            </a:fld>
            <a:endParaRPr lang="en-US"/>
          </a:p>
        </p:txBody>
      </p:sp>
    </p:spTree>
    <p:extLst>
      <p:ext uri="{BB962C8B-B14F-4D97-AF65-F5344CB8AC3E}">
        <p14:creationId xmlns:p14="http://schemas.microsoft.com/office/powerpoint/2010/main" val="1214340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DA28DF-3582-4D6A-8A26-4C3AEF75D74D}" type="slidenum">
              <a:rPr lang="en-US" smtClean="0"/>
              <a:t>7</a:t>
            </a:fld>
            <a:endParaRPr lang="en-US"/>
          </a:p>
        </p:txBody>
      </p:sp>
    </p:spTree>
    <p:extLst>
      <p:ext uri="{BB962C8B-B14F-4D97-AF65-F5344CB8AC3E}">
        <p14:creationId xmlns:p14="http://schemas.microsoft.com/office/powerpoint/2010/main" val="1013945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3679B0-7E22-4450-B2EB-BA533FC5868E}" type="slidenum">
              <a:rPr lang="en-US" smtClean="0"/>
              <a:t>8</a:t>
            </a:fld>
            <a:endParaRPr lang="en-US"/>
          </a:p>
        </p:txBody>
      </p:sp>
    </p:spTree>
    <p:extLst>
      <p:ext uri="{BB962C8B-B14F-4D97-AF65-F5344CB8AC3E}">
        <p14:creationId xmlns:p14="http://schemas.microsoft.com/office/powerpoint/2010/main" val="3151353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3679B0-7E22-4450-B2EB-BA533FC5868E}" type="slidenum">
              <a:rPr lang="en-US" smtClean="0"/>
              <a:t>9</a:t>
            </a:fld>
            <a:endParaRPr lang="en-US"/>
          </a:p>
        </p:txBody>
      </p:sp>
    </p:spTree>
    <p:extLst>
      <p:ext uri="{BB962C8B-B14F-4D97-AF65-F5344CB8AC3E}">
        <p14:creationId xmlns:p14="http://schemas.microsoft.com/office/powerpoint/2010/main" val="48015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A47A2F-9664-43F8-8E84-1DEB236BA2BD}" type="datetimeFigureOut">
              <a:rPr lang="en-US" smtClean="0"/>
              <a:t>8/5/2023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A1537-4042-4A9B-AB40-E58D6107A3E6}" type="slidenum">
              <a:rPr lang="en-US" smtClean="0"/>
              <a:t>‹#›</a:t>
            </a:fld>
            <a:endParaRPr lang="en-US"/>
          </a:p>
        </p:txBody>
      </p:sp>
    </p:spTree>
    <p:extLst>
      <p:ext uri="{BB962C8B-B14F-4D97-AF65-F5344CB8AC3E}">
        <p14:creationId xmlns:p14="http://schemas.microsoft.com/office/powerpoint/2010/main" val="291840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A47A2F-9664-43F8-8E84-1DEB236BA2BD}" type="datetimeFigureOut">
              <a:rPr lang="en-US" smtClean="0"/>
              <a:t>8/5/2023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A1537-4042-4A9B-AB40-E58D6107A3E6}" type="slidenum">
              <a:rPr lang="en-US" smtClean="0"/>
              <a:t>‹#›</a:t>
            </a:fld>
            <a:endParaRPr lang="en-US"/>
          </a:p>
        </p:txBody>
      </p:sp>
    </p:spTree>
    <p:extLst>
      <p:ext uri="{BB962C8B-B14F-4D97-AF65-F5344CB8AC3E}">
        <p14:creationId xmlns:p14="http://schemas.microsoft.com/office/powerpoint/2010/main" val="26895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A47A2F-9664-43F8-8E84-1DEB236BA2BD}" type="datetimeFigureOut">
              <a:rPr lang="en-US" smtClean="0"/>
              <a:t>8/5/2023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A1537-4042-4A9B-AB40-E58D6107A3E6}" type="slidenum">
              <a:rPr lang="en-US" smtClean="0"/>
              <a:t>‹#›</a:t>
            </a:fld>
            <a:endParaRPr lang="en-US"/>
          </a:p>
        </p:txBody>
      </p:sp>
    </p:spTree>
    <p:extLst>
      <p:ext uri="{BB962C8B-B14F-4D97-AF65-F5344CB8AC3E}">
        <p14:creationId xmlns:p14="http://schemas.microsoft.com/office/powerpoint/2010/main" val="317290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A47A2F-9664-43F8-8E84-1DEB236BA2BD}" type="datetimeFigureOut">
              <a:rPr lang="en-US" smtClean="0"/>
              <a:t>8/5/2023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A1537-4042-4A9B-AB40-E58D6107A3E6}" type="slidenum">
              <a:rPr lang="en-US" smtClean="0"/>
              <a:t>‹#›</a:t>
            </a:fld>
            <a:endParaRPr lang="en-US"/>
          </a:p>
        </p:txBody>
      </p:sp>
    </p:spTree>
    <p:extLst>
      <p:ext uri="{BB962C8B-B14F-4D97-AF65-F5344CB8AC3E}">
        <p14:creationId xmlns:p14="http://schemas.microsoft.com/office/powerpoint/2010/main" val="72551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A47A2F-9664-43F8-8E84-1DEB236BA2BD}" type="datetimeFigureOut">
              <a:rPr lang="en-US" smtClean="0"/>
              <a:t>8/5/2023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A1537-4042-4A9B-AB40-E58D6107A3E6}" type="slidenum">
              <a:rPr lang="en-US" smtClean="0"/>
              <a:t>‹#›</a:t>
            </a:fld>
            <a:endParaRPr lang="en-US"/>
          </a:p>
        </p:txBody>
      </p:sp>
    </p:spTree>
    <p:extLst>
      <p:ext uri="{BB962C8B-B14F-4D97-AF65-F5344CB8AC3E}">
        <p14:creationId xmlns:p14="http://schemas.microsoft.com/office/powerpoint/2010/main" val="126569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A47A2F-9664-43F8-8E84-1DEB236BA2BD}" type="datetimeFigureOut">
              <a:rPr lang="en-US" smtClean="0"/>
              <a:t>8/5/2023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A1537-4042-4A9B-AB40-E58D6107A3E6}" type="slidenum">
              <a:rPr lang="en-US" smtClean="0"/>
              <a:t>‹#›</a:t>
            </a:fld>
            <a:endParaRPr lang="en-US"/>
          </a:p>
        </p:txBody>
      </p:sp>
    </p:spTree>
    <p:extLst>
      <p:ext uri="{BB962C8B-B14F-4D97-AF65-F5344CB8AC3E}">
        <p14:creationId xmlns:p14="http://schemas.microsoft.com/office/powerpoint/2010/main" val="189818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A47A2F-9664-43F8-8E84-1DEB236BA2BD}" type="datetimeFigureOut">
              <a:rPr lang="en-US" smtClean="0"/>
              <a:t>8/5/2023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1A1537-4042-4A9B-AB40-E58D6107A3E6}" type="slidenum">
              <a:rPr lang="en-US" smtClean="0"/>
              <a:t>‹#›</a:t>
            </a:fld>
            <a:endParaRPr lang="en-US"/>
          </a:p>
        </p:txBody>
      </p:sp>
    </p:spTree>
    <p:extLst>
      <p:ext uri="{BB962C8B-B14F-4D97-AF65-F5344CB8AC3E}">
        <p14:creationId xmlns:p14="http://schemas.microsoft.com/office/powerpoint/2010/main" val="162316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A47A2F-9664-43F8-8E84-1DEB236BA2BD}" type="datetimeFigureOut">
              <a:rPr lang="en-US" smtClean="0"/>
              <a:t>8/5/2023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1A1537-4042-4A9B-AB40-E58D6107A3E6}" type="slidenum">
              <a:rPr lang="en-US" smtClean="0"/>
              <a:t>‹#›</a:t>
            </a:fld>
            <a:endParaRPr lang="en-US"/>
          </a:p>
        </p:txBody>
      </p:sp>
    </p:spTree>
    <p:extLst>
      <p:ext uri="{BB962C8B-B14F-4D97-AF65-F5344CB8AC3E}">
        <p14:creationId xmlns:p14="http://schemas.microsoft.com/office/powerpoint/2010/main" val="350334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A47A2F-9664-43F8-8E84-1DEB236BA2BD}" type="datetimeFigureOut">
              <a:rPr lang="en-US" smtClean="0"/>
              <a:t>8/5/2023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1A1537-4042-4A9B-AB40-E58D6107A3E6}" type="slidenum">
              <a:rPr lang="en-US" smtClean="0"/>
              <a:t>‹#›</a:t>
            </a:fld>
            <a:endParaRPr lang="en-US"/>
          </a:p>
        </p:txBody>
      </p:sp>
    </p:spTree>
    <p:extLst>
      <p:ext uri="{BB962C8B-B14F-4D97-AF65-F5344CB8AC3E}">
        <p14:creationId xmlns:p14="http://schemas.microsoft.com/office/powerpoint/2010/main" val="11948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A47A2F-9664-43F8-8E84-1DEB236BA2BD}" type="datetimeFigureOut">
              <a:rPr lang="en-US" smtClean="0"/>
              <a:t>8/5/2023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A1537-4042-4A9B-AB40-E58D6107A3E6}" type="slidenum">
              <a:rPr lang="en-US" smtClean="0"/>
              <a:t>‹#›</a:t>
            </a:fld>
            <a:endParaRPr lang="en-US"/>
          </a:p>
        </p:txBody>
      </p:sp>
    </p:spTree>
    <p:extLst>
      <p:ext uri="{BB962C8B-B14F-4D97-AF65-F5344CB8AC3E}">
        <p14:creationId xmlns:p14="http://schemas.microsoft.com/office/powerpoint/2010/main" val="2622509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A47A2F-9664-43F8-8E84-1DEB236BA2BD}" type="datetimeFigureOut">
              <a:rPr lang="en-US" smtClean="0"/>
              <a:t>8/5/2023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A1537-4042-4A9B-AB40-E58D6107A3E6}" type="slidenum">
              <a:rPr lang="en-US" smtClean="0"/>
              <a:t>‹#›</a:t>
            </a:fld>
            <a:endParaRPr lang="en-US"/>
          </a:p>
        </p:txBody>
      </p:sp>
    </p:spTree>
    <p:extLst>
      <p:ext uri="{BB962C8B-B14F-4D97-AF65-F5344CB8AC3E}">
        <p14:creationId xmlns:p14="http://schemas.microsoft.com/office/powerpoint/2010/main" val="361612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47A2F-9664-43F8-8E84-1DEB236BA2BD}" type="datetimeFigureOut">
              <a:rPr lang="en-US" smtClean="0"/>
              <a:t>8/5/2023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1A1537-4042-4A9B-AB40-E58D6107A3E6}" type="slidenum">
              <a:rPr lang="en-US" smtClean="0"/>
              <a:t>‹#›</a:t>
            </a:fld>
            <a:endParaRPr lang="en-US"/>
          </a:p>
        </p:txBody>
      </p:sp>
    </p:spTree>
    <p:extLst>
      <p:ext uri="{BB962C8B-B14F-4D97-AF65-F5344CB8AC3E}">
        <p14:creationId xmlns:p14="http://schemas.microsoft.com/office/powerpoint/2010/main" val="3666246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2421FBA-8FFA-EFD7-FF2B-934AB405DFF8}"/>
              </a:ext>
            </a:extLst>
          </p:cNvPr>
          <p:cNvPicPr>
            <a:picLocks noChangeAspect="1"/>
          </p:cNvPicPr>
          <p:nvPr/>
        </p:nvPicPr>
        <p:blipFill rotWithShape="1">
          <a:blip r:embed="rId3"/>
          <a:srcRect l="6382" t="12991" r="-1" b="16795"/>
          <a:stretch/>
        </p:blipFill>
        <p:spPr>
          <a:xfrm>
            <a:off x="20" y="10"/>
            <a:ext cx="9143980" cy="6857990"/>
          </a:xfrm>
          <a:prstGeom prst="rect">
            <a:avLst/>
          </a:prstGeom>
          <a:solidFill>
            <a:srgbClr val="FFFFFF"/>
          </a:solidFill>
          <a:scene3d>
            <a:camera prst="orthographicFront"/>
            <a:lightRig rig="threePt" dir="t">
              <a:rot lat="0" lon="0" rev="2700000"/>
            </a:lightRig>
          </a:scene3d>
          <a:sp3d>
            <a:bevelT h="38100"/>
            <a:contourClr>
              <a:srgbClr val="C0C0C0"/>
            </a:contourClr>
          </a:sp3d>
        </p:spPr>
      </p:pic>
      <p:sp>
        <p:nvSpPr>
          <p:cNvPr id="14" name="Rectangle 13">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5" y="-511"/>
            <a:ext cx="4592270" cy="9144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82A86D-A26C-FFB2-3A26-D44C42D1A4E5}"/>
              </a:ext>
            </a:extLst>
          </p:cNvPr>
          <p:cNvSpPr>
            <a:spLocks noGrp="1"/>
          </p:cNvSpPr>
          <p:nvPr>
            <p:ph type="ctrTitle"/>
          </p:nvPr>
        </p:nvSpPr>
        <p:spPr>
          <a:xfrm>
            <a:off x="124737" y="3060397"/>
            <a:ext cx="8252007" cy="2387600"/>
          </a:xfrm>
        </p:spPr>
        <p:txBody>
          <a:bodyPr>
            <a:normAutofit/>
          </a:bodyPr>
          <a:lstStyle/>
          <a:p>
            <a:pPr algn="l"/>
            <a:r>
              <a:rPr lang="en-US" dirty="0">
                <a:solidFill>
                  <a:schemeClr val="bg1"/>
                </a:solidFill>
                <a:latin typeface="Aharoni" panose="02010803020104030203" pitchFamily="2" charset="-79"/>
                <a:cs typeface="Aharoni" panose="02010803020104030203" pitchFamily="2" charset="-79"/>
              </a:rPr>
              <a:t>United Kingdom </a:t>
            </a:r>
            <a:r>
              <a:rPr lang="en-US" sz="3200" dirty="0">
                <a:solidFill>
                  <a:schemeClr val="bg1"/>
                </a:solidFill>
              </a:rPr>
              <a:t>(Part 1)</a:t>
            </a:r>
            <a:endParaRPr lang="en-US" sz="5400" dirty="0">
              <a:solidFill>
                <a:schemeClr val="bg1"/>
              </a:solidFill>
            </a:endParaRPr>
          </a:p>
        </p:txBody>
      </p:sp>
      <p:sp>
        <p:nvSpPr>
          <p:cNvPr id="16" name="Rectangle: Rounded Corners 15">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A54FAA2-A25C-9B32-C52B-50E79A0DD269}"/>
              </a:ext>
            </a:extLst>
          </p:cNvPr>
          <p:cNvSpPr>
            <a:spLocks noGrp="1"/>
          </p:cNvSpPr>
          <p:nvPr>
            <p:ph type="subTitle" idx="1"/>
          </p:nvPr>
        </p:nvSpPr>
        <p:spPr>
          <a:xfrm>
            <a:off x="124737" y="5624945"/>
            <a:ext cx="7214685" cy="592975"/>
          </a:xfrm>
        </p:spPr>
        <p:txBody>
          <a:bodyPr anchor="ctr">
            <a:normAutofit/>
          </a:bodyPr>
          <a:lstStyle/>
          <a:p>
            <a:pPr algn="l">
              <a:spcBef>
                <a:spcPts val="0"/>
              </a:spcBef>
              <a:spcAft>
                <a:spcPts val="600"/>
              </a:spcAft>
            </a:pPr>
            <a:r>
              <a:rPr lang="en-US" sz="3200" b="1" dirty="0">
                <a:solidFill>
                  <a:schemeClr val="bg1"/>
                </a:solidFill>
              </a:rPr>
              <a:t>Quarter 4: Lesson 1   </a:t>
            </a:r>
            <a:r>
              <a:rPr lang="en-US" sz="3000" b="1" cap="small" dirty="0">
                <a:solidFill>
                  <a:schemeClr val="tx2">
                    <a:lumMod val="50000"/>
                  </a:schemeClr>
                </a:solidFill>
              </a:rPr>
              <a:t>Israel Demands a King</a:t>
            </a:r>
          </a:p>
        </p:txBody>
      </p:sp>
    </p:spTree>
    <p:extLst>
      <p:ext uri="{BB962C8B-B14F-4D97-AF65-F5344CB8AC3E}">
        <p14:creationId xmlns:p14="http://schemas.microsoft.com/office/powerpoint/2010/main" val="319867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3BC65-31FA-2D66-A7C9-1FCE555EB6FD}"/>
              </a:ext>
            </a:extLst>
          </p:cNvPr>
          <p:cNvSpPr>
            <a:spLocks noGrp="1"/>
          </p:cNvSpPr>
          <p:nvPr>
            <p:ph type="title"/>
          </p:nvPr>
        </p:nvSpPr>
        <p:spPr/>
        <p:txBody>
          <a:bodyPr>
            <a:normAutofit fontScale="90000"/>
          </a:bodyPr>
          <a:lstStyle/>
          <a:p>
            <a:pPr>
              <a:spcBef>
                <a:spcPct val="50000"/>
              </a:spcBef>
            </a:pPr>
            <a:r>
              <a:rPr lang="en-US" altLang="en-US" dirty="0">
                <a:latin typeface="Aharoni" panose="02010803020104030203" pitchFamily="2" charset="-79"/>
                <a:cs typeface="Aharoni" panose="02010803020104030203" pitchFamily="2" charset="-79"/>
              </a:rPr>
              <a:t>Israel Demands A King</a:t>
            </a:r>
            <a:br>
              <a:rPr lang="en-US" altLang="en-US" dirty="0">
                <a:latin typeface="Tahoma" pitchFamily="34" charset="0"/>
              </a:rPr>
            </a:br>
            <a:r>
              <a:rPr lang="en-US" altLang="en-US" sz="3600" dirty="0">
                <a:solidFill>
                  <a:srgbClr val="800000"/>
                </a:solidFill>
                <a:latin typeface="Tahoma" pitchFamily="34" charset="0"/>
              </a:rPr>
              <a:t>1 Samuel 8:1-22</a:t>
            </a:r>
            <a:br>
              <a:rPr lang="en-US" altLang="en-US" sz="3600" dirty="0">
                <a:solidFill>
                  <a:srgbClr val="800000"/>
                </a:solidFill>
                <a:latin typeface="Tahoma" pitchFamily="34" charset="0"/>
              </a:rPr>
            </a:br>
            <a:endParaRPr lang="en-US" dirty="0"/>
          </a:p>
        </p:txBody>
      </p:sp>
      <p:sp>
        <p:nvSpPr>
          <p:cNvPr id="16386" name="Rectangle 2"/>
          <p:cNvSpPr>
            <a:spLocks noGrp="1" noChangeArrowheads="1"/>
          </p:cNvSpPr>
          <p:nvPr>
            <p:ph idx="1"/>
          </p:nvPr>
        </p:nvSpPr>
        <p:spPr>
          <a:xfrm>
            <a:off x="628650" y="1502979"/>
            <a:ext cx="8350459" cy="5355021"/>
          </a:xfrm>
        </p:spPr>
        <p:txBody>
          <a:bodyPr>
            <a:normAutofit/>
          </a:bodyPr>
          <a:lstStyle/>
          <a:p>
            <a:pPr marL="0" indent="0">
              <a:buNone/>
            </a:pPr>
            <a:r>
              <a:rPr lang="en-US" altLang="en-US" sz="3600" b="1" dirty="0"/>
              <a:t>A Leadership vacuum in Israel?</a:t>
            </a:r>
          </a:p>
          <a:p>
            <a:pPr marL="284163" indent="-284163">
              <a:buFont typeface="Wingdings" pitchFamily="2" charset="2"/>
              <a:buChar char="§"/>
            </a:pPr>
            <a:r>
              <a:rPr lang="en-US" altLang="en-US" sz="3200" dirty="0"/>
              <a:t>Samuel is old…</a:t>
            </a:r>
            <a:r>
              <a:rPr lang="en-US" altLang="en-US" sz="3200" b="1" dirty="0">
                <a:solidFill>
                  <a:srgbClr val="800000"/>
                </a:solidFill>
              </a:rPr>
              <a:t>HE</a:t>
            </a:r>
            <a:r>
              <a:rPr lang="en-US" altLang="en-US" sz="3200" dirty="0"/>
              <a:t> appointed his sons as judges over Israel in </a:t>
            </a:r>
            <a:r>
              <a:rPr lang="en-US" altLang="en-US" sz="3200" dirty="0">
                <a:solidFill>
                  <a:srgbClr val="800000"/>
                </a:solidFill>
              </a:rPr>
              <a:t>Beersheba</a:t>
            </a:r>
            <a:r>
              <a:rPr lang="en-US" altLang="en-US" sz="3200" dirty="0"/>
              <a:t> (8:1-2).</a:t>
            </a:r>
          </a:p>
          <a:p>
            <a:pPr marL="741363" lvl="1" indent="-284163">
              <a:buFont typeface="Wingdings" pitchFamily="2" charset="2"/>
              <a:buChar char="§"/>
            </a:pPr>
            <a:r>
              <a:rPr lang="en-US" altLang="en-US" sz="3200" i="1" dirty="0">
                <a:effectLst>
                  <a:outerShdw blurRad="38100" dist="38100" dir="2700000" algn="tl">
                    <a:srgbClr val="000000">
                      <a:alpha val="43137"/>
                    </a:srgbClr>
                  </a:outerShdw>
                </a:effectLst>
              </a:rPr>
              <a:t>Compare to Judges 2:16-18; 3:9, 15. Judgeship was not “hereditary.” </a:t>
            </a:r>
          </a:p>
          <a:p>
            <a:pPr marL="284163" indent="-284163">
              <a:buFont typeface="Wingdings" pitchFamily="2" charset="2"/>
              <a:buChar char="§"/>
            </a:pPr>
            <a:r>
              <a:rPr lang="en-US" altLang="en-US" sz="3200" dirty="0"/>
              <a:t>His sons did not walk as he did (8:3)</a:t>
            </a:r>
          </a:p>
          <a:p>
            <a:pPr marL="741363" lvl="1" indent="-284163">
              <a:buFont typeface="Wingdings" pitchFamily="2" charset="2"/>
              <a:buChar char="§"/>
            </a:pPr>
            <a:r>
              <a:rPr lang="en-US" altLang="en-US" sz="3200" i="1" dirty="0">
                <a:effectLst>
                  <a:outerShdw blurRad="38100" dist="38100" dir="2700000" algn="tl">
                    <a:srgbClr val="000000">
                      <a:alpha val="43137"/>
                    </a:srgbClr>
                  </a:outerShdw>
                </a:effectLst>
              </a:rPr>
              <a:t>Reminiscent of Eli (1 Samuel 2:12-17, 22).</a:t>
            </a:r>
          </a:p>
          <a:p>
            <a:pPr marL="741363" lvl="1" indent="-284163">
              <a:buFont typeface="Wingdings" pitchFamily="2" charset="2"/>
              <a:buChar char="§"/>
            </a:pPr>
            <a:r>
              <a:rPr lang="en-US" altLang="en-US" sz="3200" i="1" dirty="0">
                <a:effectLst>
                  <a:outerShdw blurRad="38100" dist="38100" dir="2700000" algn="tl">
                    <a:srgbClr val="000000">
                      <a:alpha val="43137"/>
                    </a:srgbClr>
                  </a:outerShdw>
                </a:effectLst>
              </a:rPr>
              <a:t>Had Samuel failed like Eli?</a:t>
            </a:r>
          </a:p>
        </p:txBody>
      </p:sp>
    </p:spTree>
    <p:extLst>
      <p:ext uri="{BB962C8B-B14F-4D97-AF65-F5344CB8AC3E}">
        <p14:creationId xmlns:p14="http://schemas.microsoft.com/office/powerpoint/2010/main" val="57289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animEffect transition="in" filter="fade">
                                      <p:cBhvr>
                                        <p:cTn id="11" dur="1000"/>
                                        <p:tgtEl>
                                          <p:spTgt spid="16386">
                                            <p:txEl>
                                              <p:pRg st="1" end="1"/>
                                            </p:txEl>
                                          </p:spTgt>
                                        </p:tgtEl>
                                      </p:cBhvr>
                                    </p:animEffect>
                                    <p:anim calcmode="lin" valueType="num">
                                      <p:cBhvr>
                                        <p:cTn id="12" dur="10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16386">
                                            <p:txEl>
                                              <p:pRg st="1" end="1"/>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6386">
                                            <p:txEl>
                                              <p:pRg st="2" end="2"/>
                                            </p:txEl>
                                          </p:spTgt>
                                        </p:tgtEl>
                                        <p:attrNameLst>
                                          <p:attrName>style.visibility</p:attrName>
                                        </p:attrNameLst>
                                      </p:cBhvr>
                                      <p:to>
                                        <p:strVal val="visible"/>
                                      </p:to>
                                    </p:set>
                                    <p:animEffect transition="in" filter="fade">
                                      <p:cBhvr>
                                        <p:cTn id="16" dur="1000"/>
                                        <p:tgtEl>
                                          <p:spTgt spid="16386">
                                            <p:txEl>
                                              <p:pRg st="2" end="2"/>
                                            </p:txEl>
                                          </p:spTgt>
                                        </p:tgtEl>
                                      </p:cBhvr>
                                    </p:animEffect>
                                    <p:anim calcmode="lin" valueType="num">
                                      <p:cBhvr>
                                        <p:cTn id="17" dur="10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1638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6386">
                                            <p:txEl>
                                              <p:pRg st="3" end="3"/>
                                            </p:txEl>
                                          </p:spTgt>
                                        </p:tgtEl>
                                        <p:attrNameLst>
                                          <p:attrName>style.visibility</p:attrName>
                                        </p:attrNameLst>
                                      </p:cBhvr>
                                      <p:to>
                                        <p:strVal val="visible"/>
                                      </p:to>
                                    </p:set>
                                    <p:animEffect transition="in" filter="fade">
                                      <p:cBhvr>
                                        <p:cTn id="23" dur="1000"/>
                                        <p:tgtEl>
                                          <p:spTgt spid="16386">
                                            <p:txEl>
                                              <p:pRg st="3" end="3"/>
                                            </p:txEl>
                                          </p:spTgt>
                                        </p:tgtEl>
                                      </p:cBhvr>
                                    </p:animEffect>
                                    <p:anim calcmode="lin" valueType="num">
                                      <p:cBhvr>
                                        <p:cTn id="24" dur="1000" fill="hold"/>
                                        <p:tgtEl>
                                          <p:spTgt spid="16386">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16386">
                                            <p:txEl>
                                              <p:pRg st="3" end="3"/>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6386">
                                            <p:txEl>
                                              <p:pRg st="4" end="4"/>
                                            </p:txEl>
                                          </p:spTgt>
                                        </p:tgtEl>
                                        <p:attrNameLst>
                                          <p:attrName>style.visibility</p:attrName>
                                        </p:attrNameLst>
                                      </p:cBhvr>
                                      <p:to>
                                        <p:strVal val="visible"/>
                                      </p:to>
                                    </p:set>
                                    <p:animEffect transition="in" filter="fade">
                                      <p:cBhvr>
                                        <p:cTn id="28" dur="1000"/>
                                        <p:tgtEl>
                                          <p:spTgt spid="16386">
                                            <p:txEl>
                                              <p:pRg st="4" end="4"/>
                                            </p:txEl>
                                          </p:spTgt>
                                        </p:tgtEl>
                                      </p:cBhvr>
                                    </p:animEffect>
                                    <p:anim calcmode="lin" valueType="num">
                                      <p:cBhvr>
                                        <p:cTn id="29" dur="1000" fill="hold"/>
                                        <p:tgtEl>
                                          <p:spTgt spid="1638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6386">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6386">
                                            <p:txEl>
                                              <p:pRg st="5" end="5"/>
                                            </p:txEl>
                                          </p:spTgt>
                                        </p:tgtEl>
                                        <p:attrNameLst>
                                          <p:attrName>style.visibility</p:attrName>
                                        </p:attrNameLst>
                                      </p:cBhvr>
                                      <p:to>
                                        <p:strVal val="visible"/>
                                      </p:to>
                                    </p:set>
                                    <p:animEffect transition="in" filter="fade">
                                      <p:cBhvr>
                                        <p:cTn id="33" dur="1000"/>
                                        <p:tgtEl>
                                          <p:spTgt spid="16386">
                                            <p:txEl>
                                              <p:pRg st="5" end="5"/>
                                            </p:txEl>
                                          </p:spTgt>
                                        </p:tgtEl>
                                      </p:cBhvr>
                                    </p:animEffect>
                                    <p:anim calcmode="lin" valueType="num">
                                      <p:cBhvr>
                                        <p:cTn id="34" dur="1000" fill="hold"/>
                                        <p:tgtEl>
                                          <p:spTgt spid="16386">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1638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3BC65-31FA-2D66-A7C9-1FCE555EB6FD}"/>
              </a:ext>
            </a:extLst>
          </p:cNvPr>
          <p:cNvSpPr>
            <a:spLocks noGrp="1"/>
          </p:cNvSpPr>
          <p:nvPr>
            <p:ph type="title"/>
          </p:nvPr>
        </p:nvSpPr>
        <p:spPr/>
        <p:txBody>
          <a:bodyPr>
            <a:normAutofit fontScale="90000"/>
          </a:bodyPr>
          <a:lstStyle/>
          <a:p>
            <a:pPr>
              <a:spcBef>
                <a:spcPct val="50000"/>
              </a:spcBef>
            </a:pPr>
            <a:r>
              <a:rPr lang="en-US" altLang="en-US" dirty="0">
                <a:latin typeface="Aharoni" panose="02010803020104030203" pitchFamily="2" charset="-79"/>
                <a:cs typeface="Aharoni" panose="02010803020104030203" pitchFamily="2" charset="-79"/>
              </a:rPr>
              <a:t>Israel Demands A King</a:t>
            </a:r>
            <a:br>
              <a:rPr lang="en-US" altLang="en-US" dirty="0">
                <a:latin typeface="Tahoma" pitchFamily="34" charset="0"/>
              </a:rPr>
            </a:br>
            <a:r>
              <a:rPr lang="en-US" altLang="en-US" sz="3600" dirty="0">
                <a:solidFill>
                  <a:srgbClr val="800000"/>
                </a:solidFill>
                <a:latin typeface="Tahoma" pitchFamily="34" charset="0"/>
              </a:rPr>
              <a:t>1 Samuel 8:1-22</a:t>
            </a:r>
            <a:br>
              <a:rPr lang="en-US" altLang="en-US" sz="3600" dirty="0">
                <a:solidFill>
                  <a:srgbClr val="800000"/>
                </a:solidFill>
                <a:latin typeface="Tahoma" pitchFamily="34" charset="0"/>
              </a:rPr>
            </a:br>
            <a:endParaRPr lang="en-US" dirty="0"/>
          </a:p>
        </p:txBody>
      </p:sp>
      <p:sp>
        <p:nvSpPr>
          <p:cNvPr id="16386" name="Rectangle 2"/>
          <p:cNvSpPr>
            <a:spLocks noGrp="1" noChangeArrowheads="1"/>
          </p:cNvSpPr>
          <p:nvPr>
            <p:ph idx="1"/>
          </p:nvPr>
        </p:nvSpPr>
        <p:spPr>
          <a:xfrm>
            <a:off x="481506" y="1371600"/>
            <a:ext cx="8439470" cy="5486400"/>
          </a:xfrm>
        </p:spPr>
        <p:txBody>
          <a:bodyPr>
            <a:normAutofit lnSpcReduction="10000"/>
          </a:bodyPr>
          <a:lstStyle/>
          <a:p>
            <a:pPr marL="0" indent="0">
              <a:buNone/>
            </a:pPr>
            <a:r>
              <a:rPr lang="en-US" altLang="en-US" sz="3600" b="1" dirty="0"/>
              <a:t>A Leadership vacuum in Israel?</a:t>
            </a:r>
          </a:p>
          <a:p>
            <a:pPr marL="285750" indent="-285750"/>
            <a:r>
              <a:rPr lang="en-US" altLang="en-US" sz="3200" b="1" dirty="0"/>
              <a:t>Israel’s concerns </a:t>
            </a:r>
            <a:r>
              <a:rPr lang="en-US" altLang="en-US" sz="3200" dirty="0"/>
              <a:t>(8:4-5).</a:t>
            </a:r>
          </a:p>
          <a:p>
            <a:pPr lvl="1"/>
            <a:r>
              <a:rPr lang="en-US" altLang="en-US" sz="3200" i="1" dirty="0">
                <a:effectLst>
                  <a:outerShdw blurRad="38100" dist="38100" dir="2700000" algn="tl">
                    <a:srgbClr val="000000">
                      <a:alpha val="43137"/>
                    </a:srgbClr>
                  </a:outerShdw>
                </a:effectLst>
              </a:rPr>
              <a:t> Samuel had grown old.</a:t>
            </a:r>
          </a:p>
          <a:p>
            <a:pPr lvl="1"/>
            <a:r>
              <a:rPr lang="en-US" altLang="en-US" sz="3200" i="1" dirty="0">
                <a:effectLst>
                  <a:outerShdw blurRad="38100" dist="38100" dir="2700000" algn="tl">
                    <a:srgbClr val="000000">
                      <a:alpha val="43137"/>
                    </a:srgbClr>
                  </a:outerShdw>
                </a:effectLst>
              </a:rPr>
              <a:t> His sons did not do as he had done.</a:t>
            </a:r>
          </a:p>
          <a:p>
            <a:r>
              <a:rPr lang="en-US" altLang="en-US" sz="3200" b="1" dirty="0"/>
              <a:t>Israel’s conclusion:  </a:t>
            </a:r>
            <a:r>
              <a:rPr lang="en-US" altLang="en-US" sz="3200" i="1" dirty="0">
                <a:solidFill>
                  <a:srgbClr val="800000"/>
                </a:solidFill>
                <a:effectLst>
                  <a:outerShdw blurRad="38100" dist="38100" dir="2700000" algn="tl">
                    <a:srgbClr val="000000">
                      <a:alpha val="43137"/>
                    </a:srgbClr>
                  </a:outerShdw>
                </a:effectLst>
              </a:rPr>
              <a:t>“Appoint for us a king to judge us like all the nations” (ESV).</a:t>
            </a:r>
          </a:p>
          <a:p>
            <a:r>
              <a:rPr lang="en-US" altLang="en-US" sz="3200" b="1" dirty="0"/>
              <a:t>Samuel’s response: </a:t>
            </a:r>
            <a:r>
              <a:rPr lang="en-US" altLang="en-US" sz="3200" i="1" dirty="0">
                <a:effectLst>
                  <a:outerShdw blurRad="38100" dist="38100" dir="2700000" algn="tl">
                    <a:srgbClr val="000000">
                      <a:alpha val="43137"/>
                    </a:srgbClr>
                  </a:outerShdw>
                </a:effectLst>
              </a:rPr>
              <a:t>Displeasure and prayer (8:6)</a:t>
            </a:r>
          </a:p>
          <a:p>
            <a:r>
              <a:rPr lang="en-US" altLang="en-US" sz="3200" b="1" dirty="0"/>
              <a:t>God’s response to Samuel (8:7-9).</a:t>
            </a:r>
          </a:p>
          <a:p>
            <a:pPr lvl="1"/>
            <a:r>
              <a:rPr lang="en-US" altLang="en-US" sz="3200" i="1" dirty="0">
                <a:effectLst>
                  <a:outerShdw blurRad="38100" dist="38100" dir="2700000" algn="tl">
                    <a:srgbClr val="000000">
                      <a:alpha val="43137"/>
                    </a:srgbClr>
                  </a:outerShdw>
                </a:effectLst>
              </a:rPr>
              <a:t>They have not rejected you but Me!</a:t>
            </a:r>
          </a:p>
          <a:p>
            <a:pPr lvl="1"/>
            <a:r>
              <a:rPr lang="en-US" altLang="en-US" sz="3200" i="1" dirty="0">
                <a:effectLst>
                  <a:outerShdw blurRad="38100" dist="38100" dir="2700000" algn="tl">
                    <a:srgbClr val="000000">
                      <a:alpha val="43137"/>
                    </a:srgbClr>
                  </a:outerShdw>
                </a:effectLst>
              </a:rPr>
              <a:t>Appoint them a king.</a:t>
            </a:r>
          </a:p>
          <a:p>
            <a:pPr lvl="1"/>
            <a:r>
              <a:rPr lang="en-US" altLang="en-US" sz="3200" i="1" dirty="0">
                <a:effectLst>
                  <a:outerShdw blurRad="38100" dist="38100" dir="2700000" algn="tl">
                    <a:srgbClr val="000000">
                      <a:alpha val="43137"/>
                    </a:srgbClr>
                  </a:outerShdw>
                </a:effectLst>
              </a:rPr>
              <a:t>Warn them of the behavior of a king.</a:t>
            </a:r>
          </a:p>
          <a:p>
            <a:pPr marL="741363" lvl="1" indent="-284163">
              <a:buFont typeface="Wingdings" pitchFamily="2" charset="2"/>
              <a:buChar char="§"/>
            </a:pPr>
            <a:endParaRPr lang="en-US" altLang="en-US" sz="28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015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animEffect transition="in" filter="fade">
                                      <p:cBhvr>
                                        <p:cTn id="7" dur="1000"/>
                                        <p:tgtEl>
                                          <p:spTgt spid="16386">
                                            <p:txEl>
                                              <p:pRg st="1" end="1"/>
                                            </p:txEl>
                                          </p:spTgt>
                                        </p:tgtEl>
                                      </p:cBhvr>
                                    </p:animEffect>
                                    <p:anim calcmode="lin" valueType="num">
                                      <p:cBhvr>
                                        <p:cTn id="8" dur="10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638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386">
                                            <p:txEl>
                                              <p:pRg st="2" end="2"/>
                                            </p:txEl>
                                          </p:spTgt>
                                        </p:tgtEl>
                                        <p:attrNameLst>
                                          <p:attrName>style.visibility</p:attrName>
                                        </p:attrNameLst>
                                      </p:cBhvr>
                                      <p:to>
                                        <p:strVal val="visible"/>
                                      </p:to>
                                    </p:set>
                                    <p:animEffect transition="in" filter="fade">
                                      <p:cBhvr>
                                        <p:cTn id="12" dur="1000"/>
                                        <p:tgtEl>
                                          <p:spTgt spid="16386">
                                            <p:txEl>
                                              <p:pRg st="2" end="2"/>
                                            </p:txEl>
                                          </p:spTgt>
                                        </p:tgtEl>
                                      </p:cBhvr>
                                    </p:animEffect>
                                    <p:anim calcmode="lin" valueType="num">
                                      <p:cBhvr>
                                        <p:cTn id="13" dur="10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6386">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386">
                                            <p:txEl>
                                              <p:pRg st="3" end="3"/>
                                            </p:txEl>
                                          </p:spTgt>
                                        </p:tgtEl>
                                        <p:attrNameLst>
                                          <p:attrName>style.visibility</p:attrName>
                                        </p:attrNameLst>
                                      </p:cBhvr>
                                      <p:to>
                                        <p:strVal val="visible"/>
                                      </p:to>
                                    </p:set>
                                    <p:animEffect transition="in" filter="fade">
                                      <p:cBhvr>
                                        <p:cTn id="17" dur="1000"/>
                                        <p:tgtEl>
                                          <p:spTgt spid="16386">
                                            <p:txEl>
                                              <p:pRg st="3" end="3"/>
                                            </p:txEl>
                                          </p:spTgt>
                                        </p:tgtEl>
                                      </p:cBhvr>
                                    </p:animEffect>
                                    <p:anim calcmode="lin" valueType="num">
                                      <p:cBhvr>
                                        <p:cTn id="18" dur="1000" fill="hold"/>
                                        <p:tgtEl>
                                          <p:spTgt spid="16386">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638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386">
                                            <p:txEl>
                                              <p:pRg st="4" end="4"/>
                                            </p:txEl>
                                          </p:spTgt>
                                        </p:tgtEl>
                                        <p:attrNameLst>
                                          <p:attrName>style.visibility</p:attrName>
                                        </p:attrNameLst>
                                      </p:cBhvr>
                                      <p:to>
                                        <p:strVal val="visible"/>
                                      </p:to>
                                    </p:set>
                                    <p:animEffect transition="in" filter="fade">
                                      <p:cBhvr>
                                        <p:cTn id="24" dur="1000"/>
                                        <p:tgtEl>
                                          <p:spTgt spid="16386">
                                            <p:txEl>
                                              <p:pRg st="4" end="4"/>
                                            </p:txEl>
                                          </p:spTgt>
                                        </p:tgtEl>
                                      </p:cBhvr>
                                    </p:animEffect>
                                    <p:anim calcmode="lin" valueType="num">
                                      <p:cBhvr>
                                        <p:cTn id="25" dur="1000" fill="hold"/>
                                        <p:tgtEl>
                                          <p:spTgt spid="16386">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638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386">
                                            <p:txEl>
                                              <p:pRg st="5" end="5"/>
                                            </p:txEl>
                                          </p:spTgt>
                                        </p:tgtEl>
                                        <p:attrNameLst>
                                          <p:attrName>style.visibility</p:attrName>
                                        </p:attrNameLst>
                                      </p:cBhvr>
                                      <p:to>
                                        <p:strVal val="visible"/>
                                      </p:to>
                                    </p:set>
                                    <p:animEffect transition="in" filter="fade">
                                      <p:cBhvr>
                                        <p:cTn id="31" dur="1000"/>
                                        <p:tgtEl>
                                          <p:spTgt spid="16386">
                                            <p:txEl>
                                              <p:pRg st="5" end="5"/>
                                            </p:txEl>
                                          </p:spTgt>
                                        </p:tgtEl>
                                      </p:cBhvr>
                                    </p:animEffect>
                                    <p:anim calcmode="lin" valueType="num">
                                      <p:cBhvr>
                                        <p:cTn id="32" dur="1000" fill="hold"/>
                                        <p:tgtEl>
                                          <p:spTgt spid="16386">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1638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6386">
                                            <p:txEl>
                                              <p:pRg st="6" end="6"/>
                                            </p:txEl>
                                          </p:spTgt>
                                        </p:tgtEl>
                                        <p:attrNameLst>
                                          <p:attrName>style.visibility</p:attrName>
                                        </p:attrNameLst>
                                      </p:cBhvr>
                                      <p:to>
                                        <p:strVal val="visible"/>
                                      </p:to>
                                    </p:set>
                                    <p:animEffect transition="in" filter="fade">
                                      <p:cBhvr>
                                        <p:cTn id="38" dur="1000"/>
                                        <p:tgtEl>
                                          <p:spTgt spid="16386">
                                            <p:txEl>
                                              <p:pRg st="6" end="6"/>
                                            </p:txEl>
                                          </p:spTgt>
                                        </p:tgtEl>
                                      </p:cBhvr>
                                    </p:animEffect>
                                    <p:anim calcmode="lin" valueType="num">
                                      <p:cBhvr>
                                        <p:cTn id="39" dur="1000" fill="hold"/>
                                        <p:tgtEl>
                                          <p:spTgt spid="16386">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16386">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6386">
                                            <p:txEl>
                                              <p:pRg st="7" end="7"/>
                                            </p:txEl>
                                          </p:spTgt>
                                        </p:tgtEl>
                                        <p:attrNameLst>
                                          <p:attrName>style.visibility</p:attrName>
                                        </p:attrNameLst>
                                      </p:cBhvr>
                                      <p:to>
                                        <p:strVal val="visible"/>
                                      </p:to>
                                    </p:set>
                                    <p:animEffect transition="in" filter="fade">
                                      <p:cBhvr>
                                        <p:cTn id="43" dur="1000"/>
                                        <p:tgtEl>
                                          <p:spTgt spid="16386">
                                            <p:txEl>
                                              <p:pRg st="7" end="7"/>
                                            </p:txEl>
                                          </p:spTgt>
                                        </p:tgtEl>
                                      </p:cBhvr>
                                    </p:animEffect>
                                    <p:anim calcmode="lin" valueType="num">
                                      <p:cBhvr>
                                        <p:cTn id="44" dur="1000" fill="hold"/>
                                        <p:tgtEl>
                                          <p:spTgt spid="16386">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16386">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6386">
                                            <p:txEl>
                                              <p:pRg st="8" end="8"/>
                                            </p:txEl>
                                          </p:spTgt>
                                        </p:tgtEl>
                                        <p:attrNameLst>
                                          <p:attrName>style.visibility</p:attrName>
                                        </p:attrNameLst>
                                      </p:cBhvr>
                                      <p:to>
                                        <p:strVal val="visible"/>
                                      </p:to>
                                    </p:set>
                                    <p:animEffect transition="in" filter="fade">
                                      <p:cBhvr>
                                        <p:cTn id="48" dur="1000"/>
                                        <p:tgtEl>
                                          <p:spTgt spid="16386">
                                            <p:txEl>
                                              <p:pRg st="8" end="8"/>
                                            </p:txEl>
                                          </p:spTgt>
                                        </p:tgtEl>
                                      </p:cBhvr>
                                    </p:animEffect>
                                    <p:anim calcmode="lin" valueType="num">
                                      <p:cBhvr>
                                        <p:cTn id="49" dur="1000" fill="hold"/>
                                        <p:tgtEl>
                                          <p:spTgt spid="16386">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16386">
                                            <p:txEl>
                                              <p:pRg st="8" end="8"/>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6386">
                                            <p:txEl>
                                              <p:pRg st="9" end="9"/>
                                            </p:txEl>
                                          </p:spTgt>
                                        </p:tgtEl>
                                        <p:attrNameLst>
                                          <p:attrName>style.visibility</p:attrName>
                                        </p:attrNameLst>
                                      </p:cBhvr>
                                      <p:to>
                                        <p:strVal val="visible"/>
                                      </p:to>
                                    </p:set>
                                    <p:animEffect transition="in" filter="fade">
                                      <p:cBhvr>
                                        <p:cTn id="53" dur="1000"/>
                                        <p:tgtEl>
                                          <p:spTgt spid="16386">
                                            <p:txEl>
                                              <p:pRg st="9" end="9"/>
                                            </p:txEl>
                                          </p:spTgt>
                                        </p:tgtEl>
                                      </p:cBhvr>
                                    </p:animEffect>
                                    <p:anim calcmode="lin" valueType="num">
                                      <p:cBhvr>
                                        <p:cTn id="54" dur="1000" fill="hold"/>
                                        <p:tgtEl>
                                          <p:spTgt spid="16386">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1638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3BC65-31FA-2D66-A7C9-1FCE555EB6FD}"/>
              </a:ext>
            </a:extLst>
          </p:cNvPr>
          <p:cNvSpPr>
            <a:spLocks noGrp="1"/>
          </p:cNvSpPr>
          <p:nvPr>
            <p:ph type="title"/>
          </p:nvPr>
        </p:nvSpPr>
        <p:spPr/>
        <p:txBody>
          <a:bodyPr>
            <a:normAutofit fontScale="90000"/>
          </a:bodyPr>
          <a:lstStyle/>
          <a:p>
            <a:pPr>
              <a:spcBef>
                <a:spcPct val="50000"/>
              </a:spcBef>
            </a:pPr>
            <a:r>
              <a:rPr lang="en-US" altLang="en-US" dirty="0">
                <a:latin typeface="Aharoni" panose="02010803020104030203" pitchFamily="2" charset="-79"/>
                <a:cs typeface="Aharoni" panose="02010803020104030203" pitchFamily="2" charset="-79"/>
              </a:rPr>
              <a:t>Israel Demands A King</a:t>
            </a:r>
            <a:br>
              <a:rPr lang="en-US" altLang="en-US" dirty="0">
                <a:latin typeface="Tahoma" pitchFamily="34" charset="0"/>
              </a:rPr>
            </a:br>
            <a:r>
              <a:rPr lang="en-US" altLang="en-US" sz="3600" dirty="0">
                <a:solidFill>
                  <a:srgbClr val="800000"/>
                </a:solidFill>
                <a:latin typeface="Tahoma" pitchFamily="34" charset="0"/>
              </a:rPr>
              <a:t>1 Samuel 8:1-22</a:t>
            </a:r>
            <a:br>
              <a:rPr lang="en-US" altLang="en-US" sz="3600" dirty="0">
                <a:solidFill>
                  <a:srgbClr val="800000"/>
                </a:solidFill>
                <a:latin typeface="Tahoma" pitchFamily="34" charset="0"/>
              </a:rPr>
            </a:br>
            <a:endParaRPr lang="en-US" dirty="0"/>
          </a:p>
        </p:txBody>
      </p:sp>
      <p:sp>
        <p:nvSpPr>
          <p:cNvPr id="16386" name="Rectangle 2"/>
          <p:cNvSpPr>
            <a:spLocks noGrp="1" noChangeArrowheads="1"/>
          </p:cNvSpPr>
          <p:nvPr>
            <p:ph idx="1"/>
          </p:nvPr>
        </p:nvSpPr>
        <p:spPr>
          <a:xfrm>
            <a:off x="481506" y="1371600"/>
            <a:ext cx="8224083" cy="5486400"/>
          </a:xfrm>
        </p:spPr>
        <p:txBody>
          <a:bodyPr>
            <a:normAutofit lnSpcReduction="10000"/>
          </a:bodyPr>
          <a:lstStyle/>
          <a:p>
            <a:pPr marL="0" indent="0">
              <a:buNone/>
            </a:pPr>
            <a:r>
              <a:rPr lang="en-US" altLang="en-US" sz="3600" b="1" dirty="0"/>
              <a:t>Samuel’s Warning (8:10-18)</a:t>
            </a:r>
          </a:p>
          <a:p>
            <a:pPr marL="457200" indent="-290513"/>
            <a:r>
              <a:rPr lang="en-US" altLang="en-US" sz="3000" b="1" dirty="0"/>
              <a:t>A king would siphon wealth and manpower from their families.</a:t>
            </a:r>
          </a:p>
          <a:p>
            <a:pPr marL="914400" lvl="1" indent="-290513"/>
            <a:r>
              <a:rPr lang="en-US" altLang="en-US" sz="3000" i="1" dirty="0">
                <a:effectLst>
                  <a:outerShdw blurRad="38100" dist="38100" dir="2700000" algn="tl">
                    <a:srgbClr val="000000">
                      <a:alpha val="43137"/>
                    </a:srgbClr>
                  </a:outerShdw>
                </a:effectLst>
              </a:rPr>
              <a:t>This warning is similar to the one Moses gave (Deut. 17:14-20).</a:t>
            </a:r>
          </a:p>
          <a:p>
            <a:pPr marL="914400" lvl="1" indent="-290513"/>
            <a:r>
              <a:rPr lang="en-US" altLang="en-US" sz="3000" i="1" dirty="0">
                <a:effectLst>
                  <a:outerShdw blurRad="38100" dist="38100" dir="2700000" algn="tl">
                    <a:srgbClr val="000000">
                      <a:alpha val="43137"/>
                    </a:srgbClr>
                  </a:outerShdw>
                </a:effectLst>
              </a:rPr>
              <a:t>God would not hear their cry when their king mistreated and burdened them.</a:t>
            </a:r>
          </a:p>
          <a:p>
            <a:pPr marL="457200" indent="-290513"/>
            <a:r>
              <a:rPr lang="en-US" altLang="en-US" sz="3000" b="1" dirty="0"/>
              <a:t>Israel’s insistence (8:19-20)</a:t>
            </a:r>
          </a:p>
          <a:p>
            <a:pPr marL="914400" lvl="1" indent="-290513"/>
            <a:r>
              <a:rPr lang="en-US" altLang="en-US" sz="3000" i="1" dirty="0">
                <a:solidFill>
                  <a:srgbClr val="800000"/>
                </a:solidFill>
                <a:effectLst>
                  <a:outerShdw blurRad="38100" dist="38100" dir="2700000" algn="tl">
                    <a:srgbClr val="000000">
                      <a:alpha val="43137"/>
                    </a:srgbClr>
                  </a:outerShdw>
                </a:effectLst>
              </a:rPr>
              <a:t>Israel refused to heed Samuel </a:t>
            </a:r>
          </a:p>
          <a:p>
            <a:pPr marL="914400" lvl="1" indent="-290513"/>
            <a:r>
              <a:rPr lang="en-US" altLang="en-US" sz="3000" i="1" dirty="0">
                <a:solidFill>
                  <a:srgbClr val="800000"/>
                </a:solidFill>
                <a:effectLst>
                  <a:outerShdw blurRad="38100" dist="38100" dir="2700000" algn="tl">
                    <a:srgbClr val="000000">
                      <a:alpha val="43137"/>
                    </a:srgbClr>
                  </a:outerShdw>
                </a:effectLst>
              </a:rPr>
              <a:t>They wanted to be like other nations!</a:t>
            </a:r>
          </a:p>
          <a:p>
            <a:pPr marL="457200" indent="-290513"/>
            <a:r>
              <a:rPr lang="en-US" altLang="en-US" sz="3000" b="1" dirty="0"/>
              <a:t>The Lord instructs Samuel to heed the voice of the people and give them a king (8:21-22)</a:t>
            </a:r>
          </a:p>
          <a:p>
            <a:pPr marL="914400" lvl="1" indent="-290513"/>
            <a:endParaRPr lang="en-US" altLang="en-US" sz="3000" b="1" dirty="0"/>
          </a:p>
          <a:p>
            <a:pPr marL="741363" lvl="1" indent="-284163">
              <a:buFont typeface="Wingdings" pitchFamily="2" charset="2"/>
              <a:buChar char="§"/>
            </a:pPr>
            <a:endParaRPr lang="en-US" altLang="en-US" sz="28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529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animEffect transition="in" filter="fade">
                                      <p:cBhvr>
                                        <p:cTn id="11" dur="1000"/>
                                        <p:tgtEl>
                                          <p:spTgt spid="16386">
                                            <p:txEl>
                                              <p:pRg st="1" end="1"/>
                                            </p:txEl>
                                          </p:spTgt>
                                        </p:tgtEl>
                                      </p:cBhvr>
                                    </p:animEffect>
                                    <p:anim calcmode="lin" valueType="num">
                                      <p:cBhvr>
                                        <p:cTn id="12" dur="10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16386">
                                            <p:txEl>
                                              <p:pRg st="1" end="1"/>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6386">
                                            <p:txEl>
                                              <p:pRg st="2" end="2"/>
                                            </p:txEl>
                                          </p:spTgt>
                                        </p:tgtEl>
                                        <p:attrNameLst>
                                          <p:attrName>style.visibility</p:attrName>
                                        </p:attrNameLst>
                                      </p:cBhvr>
                                      <p:to>
                                        <p:strVal val="visible"/>
                                      </p:to>
                                    </p:set>
                                    <p:animEffect transition="in" filter="fade">
                                      <p:cBhvr>
                                        <p:cTn id="16" dur="1000"/>
                                        <p:tgtEl>
                                          <p:spTgt spid="16386">
                                            <p:txEl>
                                              <p:pRg st="2" end="2"/>
                                            </p:txEl>
                                          </p:spTgt>
                                        </p:tgtEl>
                                      </p:cBhvr>
                                    </p:animEffect>
                                    <p:anim calcmode="lin" valueType="num">
                                      <p:cBhvr>
                                        <p:cTn id="17" dur="10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16386">
                                            <p:txEl>
                                              <p:pRg st="2" end="2"/>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6386">
                                            <p:txEl>
                                              <p:pRg st="3" end="3"/>
                                            </p:txEl>
                                          </p:spTgt>
                                        </p:tgtEl>
                                        <p:attrNameLst>
                                          <p:attrName>style.visibility</p:attrName>
                                        </p:attrNameLst>
                                      </p:cBhvr>
                                      <p:to>
                                        <p:strVal val="visible"/>
                                      </p:to>
                                    </p:set>
                                    <p:animEffect transition="in" filter="fade">
                                      <p:cBhvr>
                                        <p:cTn id="21" dur="1000"/>
                                        <p:tgtEl>
                                          <p:spTgt spid="16386">
                                            <p:txEl>
                                              <p:pRg st="3" end="3"/>
                                            </p:txEl>
                                          </p:spTgt>
                                        </p:tgtEl>
                                      </p:cBhvr>
                                    </p:animEffect>
                                    <p:anim calcmode="lin" valueType="num">
                                      <p:cBhvr>
                                        <p:cTn id="22" dur="1000" fill="hold"/>
                                        <p:tgtEl>
                                          <p:spTgt spid="1638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638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386">
                                            <p:txEl>
                                              <p:pRg st="4" end="4"/>
                                            </p:txEl>
                                          </p:spTgt>
                                        </p:tgtEl>
                                        <p:attrNameLst>
                                          <p:attrName>style.visibility</p:attrName>
                                        </p:attrNameLst>
                                      </p:cBhvr>
                                      <p:to>
                                        <p:strVal val="visible"/>
                                      </p:to>
                                    </p:set>
                                    <p:animEffect transition="in" filter="fade">
                                      <p:cBhvr>
                                        <p:cTn id="28" dur="1000"/>
                                        <p:tgtEl>
                                          <p:spTgt spid="16386">
                                            <p:txEl>
                                              <p:pRg st="4" end="4"/>
                                            </p:txEl>
                                          </p:spTgt>
                                        </p:tgtEl>
                                      </p:cBhvr>
                                    </p:animEffect>
                                    <p:anim calcmode="lin" valueType="num">
                                      <p:cBhvr>
                                        <p:cTn id="29" dur="1000" fill="hold"/>
                                        <p:tgtEl>
                                          <p:spTgt spid="1638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6386">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6386">
                                            <p:txEl>
                                              <p:pRg st="5" end="5"/>
                                            </p:txEl>
                                          </p:spTgt>
                                        </p:tgtEl>
                                        <p:attrNameLst>
                                          <p:attrName>style.visibility</p:attrName>
                                        </p:attrNameLst>
                                      </p:cBhvr>
                                      <p:to>
                                        <p:strVal val="visible"/>
                                      </p:to>
                                    </p:set>
                                    <p:animEffect transition="in" filter="fade">
                                      <p:cBhvr>
                                        <p:cTn id="33" dur="1000"/>
                                        <p:tgtEl>
                                          <p:spTgt spid="16386">
                                            <p:txEl>
                                              <p:pRg st="5" end="5"/>
                                            </p:txEl>
                                          </p:spTgt>
                                        </p:tgtEl>
                                      </p:cBhvr>
                                    </p:animEffect>
                                    <p:anim calcmode="lin" valueType="num">
                                      <p:cBhvr>
                                        <p:cTn id="34" dur="1000" fill="hold"/>
                                        <p:tgtEl>
                                          <p:spTgt spid="16386">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16386">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6386">
                                            <p:txEl>
                                              <p:pRg st="6" end="6"/>
                                            </p:txEl>
                                          </p:spTgt>
                                        </p:tgtEl>
                                        <p:attrNameLst>
                                          <p:attrName>style.visibility</p:attrName>
                                        </p:attrNameLst>
                                      </p:cBhvr>
                                      <p:to>
                                        <p:strVal val="visible"/>
                                      </p:to>
                                    </p:set>
                                    <p:animEffect transition="in" filter="fade">
                                      <p:cBhvr>
                                        <p:cTn id="38" dur="1000"/>
                                        <p:tgtEl>
                                          <p:spTgt spid="16386">
                                            <p:txEl>
                                              <p:pRg st="6" end="6"/>
                                            </p:txEl>
                                          </p:spTgt>
                                        </p:tgtEl>
                                      </p:cBhvr>
                                    </p:animEffect>
                                    <p:anim calcmode="lin" valueType="num">
                                      <p:cBhvr>
                                        <p:cTn id="39" dur="1000" fill="hold"/>
                                        <p:tgtEl>
                                          <p:spTgt spid="16386">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1638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6386">
                                            <p:txEl>
                                              <p:pRg st="7" end="7"/>
                                            </p:txEl>
                                          </p:spTgt>
                                        </p:tgtEl>
                                        <p:attrNameLst>
                                          <p:attrName>style.visibility</p:attrName>
                                        </p:attrNameLst>
                                      </p:cBhvr>
                                      <p:to>
                                        <p:strVal val="visible"/>
                                      </p:to>
                                    </p:set>
                                    <p:animEffect transition="in" filter="fade">
                                      <p:cBhvr>
                                        <p:cTn id="45" dur="1000"/>
                                        <p:tgtEl>
                                          <p:spTgt spid="16386">
                                            <p:txEl>
                                              <p:pRg st="7" end="7"/>
                                            </p:txEl>
                                          </p:spTgt>
                                        </p:tgtEl>
                                      </p:cBhvr>
                                    </p:animEffect>
                                    <p:anim calcmode="lin" valueType="num">
                                      <p:cBhvr>
                                        <p:cTn id="46" dur="1000" fill="hold"/>
                                        <p:tgtEl>
                                          <p:spTgt spid="16386">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638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3BC65-31FA-2D66-A7C9-1FCE555EB6FD}"/>
              </a:ext>
            </a:extLst>
          </p:cNvPr>
          <p:cNvSpPr>
            <a:spLocks noGrp="1"/>
          </p:cNvSpPr>
          <p:nvPr>
            <p:ph type="title"/>
          </p:nvPr>
        </p:nvSpPr>
        <p:spPr>
          <a:xfrm>
            <a:off x="628650" y="502913"/>
            <a:ext cx="7886700" cy="749690"/>
          </a:xfrm>
        </p:spPr>
        <p:txBody>
          <a:bodyPr>
            <a:normAutofit/>
          </a:bodyPr>
          <a:lstStyle/>
          <a:p>
            <a:pPr algn="ctr">
              <a:spcBef>
                <a:spcPct val="50000"/>
              </a:spcBef>
            </a:pPr>
            <a:r>
              <a:rPr lang="en-US" altLang="en-US" dirty="0">
                <a:latin typeface="Aharoni" panose="02010803020104030203" pitchFamily="2" charset="-79"/>
                <a:cs typeface="Aharoni" panose="02010803020104030203" pitchFamily="2" charset="-79"/>
              </a:rPr>
              <a:t>Applications for Today</a:t>
            </a:r>
            <a:endParaRPr lang="en-US" dirty="0">
              <a:latin typeface="Aharoni" panose="02010803020104030203" pitchFamily="2" charset="-79"/>
              <a:cs typeface="Aharoni" panose="02010803020104030203" pitchFamily="2" charset="-79"/>
            </a:endParaRPr>
          </a:p>
        </p:txBody>
      </p:sp>
      <p:sp>
        <p:nvSpPr>
          <p:cNvPr id="16386" name="Rectangle 2"/>
          <p:cNvSpPr>
            <a:spLocks noGrp="1" noChangeArrowheads="1"/>
          </p:cNvSpPr>
          <p:nvPr>
            <p:ph idx="1"/>
          </p:nvPr>
        </p:nvSpPr>
        <p:spPr>
          <a:xfrm>
            <a:off x="481506" y="1371600"/>
            <a:ext cx="8224083" cy="5486400"/>
          </a:xfrm>
        </p:spPr>
        <p:txBody>
          <a:bodyPr>
            <a:normAutofit/>
          </a:bodyPr>
          <a:lstStyle/>
          <a:p>
            <a:pPr marL="681037" indent="-514350">
              <a:buFont typeface="+mj-lt"/>
              <a:buAutoNum type="arabicPeriod"/>
            </a:pPr>
            <a:r>
              <a:rPr lang="en-US" altLang="en-US" sz="3200" b="1" dirty="0">
                <a:solidFill>
                  <a:srgbClr val="800000"/>
                </a:solidFill>
              </a:rPr>
              <a:t>Failure of individuals to do right can adversely affect an entire nation -- or church, or family </a:t>
            </a:r>
            <a:r>
              <a:rPr lang="en-US" altLang="en-US" sz="3000" dirty="0"/>
              <a:t>(1 Samuel 18:3-5,                              cf. Matthew 18:6-7).</a:t>
            </a:r>
          </a:p>
          <a:p>
            <a:pPr marL="681037" indent="-514350">
              <a:buFont typeface="+mj-lt"/>
              <a:buAutoNum type="arabicPeriod"/>
            </a:pPr>
            <a:r>
              <a:rPr lang="en-US" altLang="en-US" sz="3200" b="1" dirty="0">
                <a:solidFill>
                  <a:srgbClr val="800000"/>
                </a:solidFill>
              </a:rPr>
              <a:t>God will allow us to suffer the consequences of our own sinful, selfish, or self-willed choices </a:t>
            </a:r>
            <a:r>
              <a:rPr lang="en-US" altLang="en-US" sz="3000" dirty="0"/>
              <a:t>(1 Samuel 8:5, 19-20; Romans 1:24-28; 1 Corinthians 5:4-5).</a:t>
            </a:r>
          </a:p>
          <a:p>
            <a:pPr marL="681037" indent="-514350">
              <a:buFont typeface="+mj-lt"/>
              <a:buAutoNum type="arabicPeriod"/>
            </a:pPr>
            <a:r>
              <a:rPr lang="en-US" altLang="en-US" sz="3200" b="1" dirty="0">
                <a:solidFill>
                  <a:srgbClr val="800000"/>
                </a:solidFill>
              </a:rPr>
              <a:t>God’s people are to be separate from the world </a:t>
            </a:r>
            <a:r>
              <a:rPr lang="en-US" altLang="en-US" sz="3000" dirty="0"/>
              <a:t>(1 Samuel 18:5; Leviticus 23:26; Romans 12:2; 2 Corinthians 6:17; 2 Peter 2:9-11).</a:t>
            </a:r>
          </a:p>
          <a:p>
            <a:pPr marL="1138237" lvl="1" indent="-514350">
              <a:buFont typeface="+mj-lt"/>
              <a:buAutoNum type="arabicPeriod"/>
            </a:pPr>
            <a:endParaRPr lang="en-US" altLang="en-US" sz="3000" b="1" dirty="0"/>
          </a:p>
          <a:p>
            <a:pPr marL="741363" lvl="1" indent="-284163">
              <a:buFont typeface="Wingdings" pitchFamily="2" charset="2"/>
              <a:buChar char="§"/>
            </a:pPr>
            <a:endParaRPr lang="en-US" altLang="en-US" sz="28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375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fade">
                                      <p:cBhvr>
                                        <p:cTn id="7" dur="1000"/>
                                        <p:tgtEl>
                                          <p:spTgt spid="16386">
                                            <p:txEl>
                                              <p:pRg st="0" end="0"/>
                                            </p:txEl>
                                          </p:spTgt>
                                        </p:tgtEl>
                                      </p:cBhvr>
                                    </p:animEffect>
                                    <p:anim calcmode="lin" valueType="num">
                                      <p:cBhvr>
                                        <p:cTn id="8" dur="1000" fill="hold"/>
                                        <p:tgtEl>
                                          <p:spTgt spid="1638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8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386">
                                            <p:txEl>
                                              <p:pRg st="1" end="1"/>
                                            </p:txEl>
                                          </p:spTgt>
                                        </p:tgtEl>
                                        <p:attrNameLst>
                                          <p:attrName>style.visibility</p:attrName>
                                        </p:attrNameLst>
                                      </p:cBhvr>
                                      <p:to>
                                        <p:strVal val="visible"/>
                                      </p:to>
                                    </p:set>
                                    <p:animEffect transition="in" filter="fade">
                                      <p:cBhvr>
                                        <p:cTn id="14" dur="1000"/>
                                        <p:tgtEl>
                                          <p:spTgt spid="16386">
                                            <p:txEl>
                                              <p:pRg st="1" end="1"/>
                                            </p:txEl>
                                          </p:spTgt>
                                        </p:tgtEl>
                                      </p:cBhvr>
                                    </p:animEffect>
                                    <p:anim calcmode="lin" valueType="num">
                                      <p:cBhvr>
                                        <p:cTn id="15" dur="10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38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386">
                                            <p:txEl>
                                              <p:pRg st="2" end="2"/>
                                            </p:txEl>
                                          </p:spTgt>
                                        </p:tgtEl>
                                        <p:attrNameLst>
                                          <p:attrName>style.visibility</p:attrName>
                                        </p:attrNameLst>
                                      </p:cBhvr>
                                      <p:to>
                                        <p:strVal val="visible"/>
                                      </p:to>
                                    </p:set>
                                    <p:animEffect transition="in" filter="fade">
                                      <p:cBhvr>
                                        <p:cTn id="21" dur="1000"/>
                                        <p:tgtEl>
                                          <p:spTgt spid="16386">
                                            <p:txEl>
                                              <p:pRg st="2" end="2"/>
                                            </p:txEl>
                                          </p:spTgt>
                                        </p:tgtEl>
                                      </p:cBhvr>
                                    </p:animEffect>
                                    <p:anim calcmode="lin" valueType="num">
                                      <p:cBhvr>
                                        <p:cTn id="22" dur="10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638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767DB-7AA0-1929-FEF0-FB094F969988}"/>
              </a:ext>
            </a:extLst>
          </p:cNvPr>
          <p:cNvSpPr>
            <a:spLocks noGrp="1"/>
          </p:cNvSpPr>
          <p:nvPr>
            <p:ph type="title"/>
          </p:nvPr>
        </p:nvSpPr>
        <p:spPr>
          <a:xfrm>
            <a:off x="2154620" y="115284"/>
            <a:ext cx="6040164" cy="1325563"/>
          </a:xfrm>
        </p:spPr>
        <p:txBody>
          <a:bodyPr>
            <a:normAutofit/>
          </a:bodyPr>
          <a:lstStyle/>
          <a:p>
            <a:r>
              <a:rPr lang="en-US" b="1" dirty="0">
                <a:effectLst>
                  <a:outerShdw blurRad="38100" dist="38100" dir="2700000" algn="tl">
                    <a:srgbClr val="000000">
                      <a:alpha val="43137"/>
                    </a:srgbClr>
                  </a:outerShdw>
                </a:effectLst>
                <a:latin typeface="+mn-lt"/>
                <a:cs typeface="Aharoni" panose="02010803020104030203" pitchFamily="2" charset="-79"/>
              </a:rPr>
              <a:t>Review: </a:t>
            </a:r>
            <a:r>
              <a:rPr lang="en-US" i="1" dirty="0">
                <a:effectLst>
                  <a:outerShdw blurRad="38100" dist="38100" dir="2700000" algn="tl">
                    <a:srgbClr val="000000">
                      <a:alpha val="43137"/>
                    </a:srgbClr>
                  </a:outerShdw>
                </a:effectLst>
                <a:latin typeface="+mn-lt"/>
                <a:cs typeface="Aharoni" panose="02010803020104030203" pitchFamily="2" charset="-79"/>
              </a:rPr>
              <a:t>From Creation to the United Kingdom </a:t>
            </a:r>
          </a:p>
        </p:txBody>
      </p:sp>
      <p:sp>
        <p:nvSpPr>
          <p:cNvPr id="60418" name="Rectangle 3"/>
          <p:cNvSpPr>
            <a:spLocks noGrp="1" noChangeArrowheads="1"/>
          </p:cNvSpPr>
          <p:nvPr>
            <p:ph idx="1"/>
          </p:nvPr>
        </p:nvSpPr>
        <p:spPr>
          <a:xfrm>
            <a:off x="627664" y="2575477"/>
            <a:ext cx="8035816" cy="4251383"/>
          </a:xfrm>
        </p:spPr>
        <p:txBody>
          <a:bodyPr>
            <a:normAutofit lnSpcReduction="10000"/>
          </a:bodyPr>
          <a:lstStyle/>
          <a:p>
            <a:r>
              <a:rPr lang="en-US" altLang="en-US" sz="3200" b="1" dirty="0"/>
              <a:t>Creation</a:t>
            </a:r>
            <a:r>
              <a:rPr lang="en-US" altLang="en-US" sz="3500" dirty="0"/>
              <a:t> </a:t>
            </a:r>
          </a:p>
          <a:p>
            <a:pPr marL="514350" lvl="1" indent="-282575"/>
            <a:r>
              <a:rPr lang="en-US" altLang="en-US" sz="3000" dirty="0"/>
              <a:t>The beginning of the family </a:t>
            </a:r>
            <a:r>
              <a:rPr lang="en-US" altLang="en-US" sz="3000" dirty="0">
                <a:solidFill>
                  <a:srgbClr val="800000"/>
                </a:solidFill>
              </a:rPr>
              <a:t>(Matthew 19)</a:t>
            </a:r>
          </a:p>
          <a:p>
            <a:pPr marL="514350" lvl="1" indent="-282575"/>
            <a:r>
              <a:rPr lang="en-US" altLang="en-US" sz="3000" dirty="0"/>
              <a:t>Man’s sin and God’s answer </a:t>
            </a:r>
            <a:r>
              <a:rPr lang="en-US" altLang="en-US" sz="3000" dirty="0">
                <a:solidFill>
                  <a:srgbClr val="800000"/>
                </a:solidFill>
              </a:rPr>
              <a:t>(Genesis 3:15)</a:t>
            </a:r>
          </a:p>
          <a:p>
            <a:pPr eaLnBrk="1" hangingPunct="1">
              <a:spcBef>
                <a:spcPct val="20000"/>
              </a:spcBef>
            </a:pPr>
            <a:r>
              <a:rPr lang="en-US" altLang="en-US" sz="3200" b="1" dirty="0"/>
              <a:t>The Flood </a:t>
            </a:r>
            <a:r>
              <a:rPr lang="en-US" altLang="en-US" sz="3200" b="1" dirty="0">
                <a:sym typeface="Wingdings" panose="05000000000000000000" pitchFamily="2" charset="2"/>
              </a:rPr>
              <a:t>-- </a:t>
            </a:r>
            <a:r>
              <a:rPr lang="en-US" altLang="en-US" sz="3000" dirty="0">
                <a:sym typeface="Wingdings" panose="05000000000000000000" pitchFamily="2" charset="2"/>
              </a:rPr>
              <a:t>Man’s s</a:t>
            </a:r>
            <a:r>
              <a:rPr lang="en-US" altLang="en-US" sz="3000" dirty="0"/>
              <a:t>in and God’s judgment</a:t>
            </a:r>
          </a:p>
          <a:p>
            <a:r>
              <a:rPr lang="en-US" altLang="en-US" sz="3200" b="1" dirty="0"/>
              <a:t>Promises to Abraham </a:t>
            </a:r>
            <a:r>
              <a:rPr lang="en-US" altLang="en-US" sz="3000" dirty="0">
                <a:solidFill>
                  <a:srgbClr val="800000"/>
                </a:solidFill>
              </a:rPr>
              <a:t>(Genesis 12:1-3, 7)</a:t>
            </a:r>
          </a:p>
          <a:p>
            <a:pPr marL="514350" lvl="1" indent="-282575">
              <a:spcBef>
                <a:spcPct val="10000"/>
              </a:spcBef>
            </a:pPr>
            <a:r>
              <a:rPr lang="en-US" altLang="en-US" sz="3000" dirty="0"/>
              <a:t>Land, Nation, Seed</a:t>
            </a:r>
            <a:endParaRPr lang="en-US" altLang="en-US" sz="3000" dirty="0">
              <a:solidFill>
                <a:srgbClr val="800000"/>
              </a:solidFill>
            </a:endParaRPr>
          </a:p>
          <a:p>
            <a:pPr marL="514350" lvl="1" indent="-282575">
              <a:spcBef>
                <a:spcPct val="10000"/>
              </a:spcBef>
            </a:pPr>
            <a:r>
              <a:rPr lang="en-US" altLang="en-US" sz="3000" dirty="0"/>
              <a:t>12 sons of Jacob </a:t>
            </a:r>
            <a:r>
              <a:rPr lang="en-US" altLang="en-US" sz="3000" dirty="0">
                <a:sym typeface="Wingdings" panose="05000000000000000000" pitchFamily="2" charset="2"/>
              </a:rPr>
              <a:t></a:t>
            </a:r>
            <a:r>
              <a:rPr lang="en-US" altLang="en-US" sz="3000" dirty="0"/>
              <a:t> tribes </a:t>
            </a:r>
            <a:r>
              <a:rPr lang="en-US" altLang="en-US" sz="3000" dirty="0">
                <a:sym typeface="Wingdings" panose="05000000000000000000" pitchFamily="2" charset="2"/>
              </a:rPr>
              <a:t></a:t>
            </a:r>
            <a:r>
              <a:rPr lang="en-US" altLang="en-US" sz="3000" dirty="0"/>
              <a:t> nation of Israel</a:t>
            </a:r>
          </a:p>
          <a:p>
            <a:pPr marL="514350" lvl="1" indent="-282575">
              <a:spcBef>
                <a:spcPct val="10000"/>
              </a:spcBef>
            </a:pPr>
            <a:r>
              <a:rPr lang="en-US" altLang="en-US" sz="3000" dirty="0"/>
              <a:t>Eventual home in Egypt through God’s providence in the life of Joseph </a:t>
            </a:r>
            <a:endParaRPr lang="en-US" altLang="en-US" sz="3000" dirty="0">
              <a:solidFill>
                <a:srgbClr val="800000"/>
              </a:solidFill>
            </a:endParaRPr>
          </a:p>
          <a:p>
            <a:pPr lvl="1" eaLnBrk="1" hangingPunct="1">
              <a:spcBef>
                <a:spcPct val="10000"/>
              </a:spcBef>
              <a:buFont typeface="Wingdings" pitchFamily="2" charset="2"/>
              <a:buNone/>
            </a:pPr>
            <a:endParaRPr lang="en-US" altLang="en-US" sz="2550" b="1" dirty="0">
              <a:solidFill>
                <a:srgbClr val="800000"/>
              </a:solidFill>
              <a:latin typeface="Arial Narrow" pitchFamily="34" charset="0"/>
            </a:endParaRPr>
          </a:p>
          <a:p>
            <a:pPr marL="642938" lvl="1">
              <a:spcBef>
                <a:spcPct val="10000"/>
              </a:spcBef>
              <a:buNone/>
            </a:pPr>
            <a:endParaRPr lang="en-US" altLang="en-US" sz="2550" b="1" dirty="0">
              <a:solidFill>
                <a:srgbClr val="800000"/>
              </a:solidFill>
              <a:latin typeface="Arial Narrow" pitchFamily="34" charset="0"/>
            </a:endParaRPr>
          </a:p>
        </p:txBody>
      </p:sp>
      <p:sp>
        <p:nvSpPr>
          <p:cNvPr id="60420" name="Text Box 5"/>
          <p:cNvSpPr txBox="1">
            <a:spLocks noChangeArrowheads="1"/>
          </p:cNvSpPr>
          <p:nvPr/>
        </p:nvSpPr>
        <p:spPr bwMode="auto">
          <a:xfrm>
            <a:off x="264354" y="1985774"/>
            <a:ext cx="78866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600" b="1" dirty="0">
                <a:solidFill>
                  <a:srgbClr val="800000"/>
                </a:solidFill>
                <a:latin typeface="Aharoni" panose="02010803020104030203" pitchFamily="2" charset="-79"/>
                <a:cs typeface="Aharoni" panose="02010803020104030203" pitchFamily="2" charset="-79"/>
              </a:rPr>
              <a:t>Genesis: Beginnings </a:t>
            </a:r>
          </a:p>
        </p:txBody>
      </p:sp>
      <p:pic>
        <p:nvPicPr>
          <p:cNvPr id="3" name="Picture 2">
            <a:extLst>
              <a:ext uri="{FF2B5EF4-FFF2-40B4-BE49-F238E27FC236}">
                <a16:creationId xmlns:a16="http://schemas.microsoft.com/office/drawing/2014/main" id="{76E2CE4E-A147-D044-24FB-165BA53ED3F5}"/>
              </a:ext>
            </a:extLst>
          </p:cNvPr>
          <p:cNvPicPr>
            <a:picLocks noChangeAspect="1"/>
          </p:cNvPicPr>
          <p:nvPr/>
        </p:nvPicPr>
        <p:blipFill>
          <a:blip r:embed="rId4"/>
          <a:stretch>
            <a:fillRect/>
          </a:stretch>
        </p:blipFill>
        <p:spPr>
          <a:xfrm>
            <a:off x="7136524" y="872721"/>
            <a:ext cx="1743122" cy="1743122"/>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FDC3DEF9-3E31-4C88-0C2E-8D7E0964AA8F}"/>
              </a:ext>
            </a:extLst>
          </p:cNvPr>
          <p:cNvPicPr>
            <a:picLocks noChangeAspect="1"/>
          </p:cNvPicPr>
          <p:nvPr/>
        </p:nvPicPr>
        <p:blipFill>
          <a:blip r:embed="rId5"/>
          <a:stretch>
            <a:fillRect/>
          </a:stretch>
        </p:blipFill>
        <p:spPr>
          <a:xfrm>
            <a:off x="193978" y="408927"/>
            <a:ext cx="1821862" cy="1366396"/>
          </a:xfrm>
          <a:prstGeom prst="rect">
            <a:avLst/>
          </a:prstGeom>
          <a:ln>
            <a:noFill/>
          </a:ln>
          <a:effectLst>
            <a:outerShdw blurRad="190500" algn="tl" rotWithShape="0">
              <a:srgbClr val="000000">
                <a:alpha val="70000"/>
              </a:srgbClr>
            </a:outerShdw>
          </a:effectLst>
        </p:spPr>
      </p:pic>
      <p:sp>
        <p:nvSpPr>
          <p:cNvPr id="5" name="Arrow: Down 4">
            <a:extLst>
              <a:ext uri="{FF2B5EF4-FFF2-40B4-BE49-F238E27FC236}">
                <a16:creationId xmlns:a16="http://schemas.microsoft.com/office/drawing/2014/main" id="{1542A341-5967-CC99-8678-3381034A5234}"/>
              </a:ext>
            </a:extLst>
          </p:cNvPr>
          <p:cNvSpPr/>
          <p:nvPr/>
        </p:nvSpPr>
        <p:spPr>
          <a:xfrm rot="16200000">
            <a:off x="4253016" y="-611152"/>
            <a:ext cx="646330" cy="4572001"/>
          </a:xfrm>
          <a:prstGeom prst="downArrow">
            <a:avLst/>
          </a:prstGeom>
          <a:gradFill>
            <a:gsLst>
              <a:gs pos="0">
                <a:schemeClr val="accent1">
                  <a:lumMod val="5000"/>
                  <a:lumOff val="95000"/>
                </a:schemeClr>
              </a:gs>
              <a:gs pos="23000">
                <a:schemeClr val="accent1">
                  <a:lumMod val="45000"/>
                  <a:lumOff val="55000"/>
                </a:schemeClr>
              </a:gs>
              <a:gs pos="41000">
                <a:schemeClr val="accent1">
                  <a:lumMod val="45000"/>
                  <a:lumOff val="55000"/>
                </a:schemeClr>
              </a:gs>
              <a:gs pos="100000">
                <a:srgbClr val="230046"/>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0420"/>
                                        </p:tgtEl>
                                        <p:attrNameLst>
                                          <p:attrName>style.visibility</p:attrName>
                                        </p:attrNameLst>
                                      </p:cBhvr>
                                      <p:to>
                                        <p:strVal val="visible"/>
                                      </p:to>
                                    </p:set>
                                    <p:animEffect transition="in" filter="randombar(horizontal)">
                                      <p:cBhvr>
                                        <p:cTn id="12" dur="500"/>
                                        <p:tgtEl>
                                          <p:spTgt spid="604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0418">
                                            <p:txEl>
                                              <p:pRg st="0" end="0"/>
                                            </p:txEl>
                                          </p:spTgt>
                                        </p:tgtEl>
                                        <p:attrNameLst>
                                          <p:attrName>style.visibility</p:attrName>
                                        </p:attrNameLst>
                                      </p:cBhvr>
                                      <p:to>
                                        <p:strVal val="visible"/>
                                      </p:to>
                                    </p:set>
                                    <p:animEffect transition="in" filter="fade">
                                      <p:cBhvr>
                                        <p:cTn id="17" dur="1000"/>
                                        <p:tgtEl>
                                          <p:spTgt spid="60418">
                                            <p:txEl>
                                              <p:pRg st="0" end="0"/>
                                            </p:txEl>
                                          </p:spTgt>
                                        </p:tgtEl>
                                      </p:cBhvr>
                                    </p:animEffect>
                                    <p:anim calcmode="lin" valueType="num">
                                      <p:cBhvr>
                                        <p:cTn id="18" dur="1000" fill="hold"/>
                                        <p:tgtEl>
                                          <p:spTgt spid="6041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0418">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0418">
                                            <p:txEl>
                                              <p:pRg st="1" end="1"/>
                                            </p:txEl>
                                          </p:spTgt>
                                        </p:tgtEl>
                                        <p:attrNameLst>
                                          <p:attrName>style.visibility</p:attrName>
                                        </p:attrNameLst>
                                      </p:cBhvr>
                                      <p:to>
                                        <p:strVal val="visible"/>
                                      </p:to>
                                    </p:set>
                                    <p:animEffect transition="in" filter="fade">
                                      <p:cBhvr>
                                        <p:cTn id="22" dur="1000"/>
                                        <p:tgtEl>
                                          <p:spTgt spid="60418">
                                            <p:txEl>
                                              <p:pRg st="1" end="1"/>
                                            </p:txEl>
                                          </p:spTgt>
                                        </p:tgtEl>
                                      </p:cBhvr>
                                    </p:animEffect>
                                    <p:anim calcmode="lin" valueType="num">
                                      <p:cBhvr>
                                        <p:cTn id="23" dur="1000" fill="hold"/>
                                        <p:tgtEl>
                                          <p:spTgt spid="60418">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60418">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0418">
                                            <p:txEl>
                                              <p:pRg st="2" end="2"/>
                                            </p:txEl>
                                          </p:spTgt>
                                        </p:tgtEl>
                                        <p:attrNameLst>
                                          <p:attrName>style.visibility</p:attrName>
                                        </p:attrNameLst>
                                      </p:cBhvr>
                                      <p:to>
                                        <p:strVal val="visible"/>
                                      </p:to>
                                    </p:set>
                                    <p:animEffect transition="in" filter="fade">
                                      <p:cBhvr>
                                        <p:cTn id="27" dur="1000"/>
                                        <p:tgtEl>
                                          <p:spTgt spid="60418">
                                            <p:txEl>
                                              <p:pRg st="2" end="2"/>
                                            </p:txEl>
                                          </p:spTgt>
                                        </p:tgtEl>
                                      </p:cBhvr>
                                    </p:animEffect>
                                    <p:anim calcmode="lin" valueType="num">
                                      <p:cBhvr>
                                        <p:cTn id="28" dur="1000" fill="hold"/>
                                        <p:tgtEl>
                                          <p:spTgt spid="6041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604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0418">
                                            <p:txEl>
                                              <p:pRg st="3" end="3"/>
                                            </p:txEl>
                                          </p:spTgt>
                                        </p:tgtEl>
                                        <p:attrNameLst>
                                          <p:attrName>style.visibility</p:attrName>
                                        </p:attrNameLst>
                                      </p:cBhvr>
                                      <p:to>
                                        <p:strVal val="visible"/>
                                      </p:to>
                                    </p:set>
                                    <p:animEffect transition="in" filter="fade">
                                      <p:cBhvr>
                                        <p:cTn id="34" dur="1000"/>
                                        <p:tgtEl>
                                          <p:spTgt spid="60418">
                                            <p:txEl>
                                              <p:pRg st="3" end="3"/>
                                            </p:txEl>
                                          </p:spTgt>
                                        </p:tgtEl>
                                      </p:cBhvr>
                                    </p:animEffect>
                                    <p:anim calcmode="lin" valueType="num">
                                      <p:cBhvr>
                                        <p:cTn id="35" dur="1000" fill="hold"/>
                                        <p:tgtEl>
                                          <p:spTgt spid="60418">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6041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0418">
                                            <p:txEl>
                                              <p:pRg st="4" end="4"/>
                                            </p:txEl>
                                          </p:spTgt>
                                        </p:tgtEl>
                                        <p:attrNameLst>
                                          <p:attrName>style.visibility</p:attrName>
                                        </p:attrNameLst>
                                      </p:cBhvr>
                                      <p:to>
                                        <p:strVal val="visible"/>
                                      </p:to>
                                    </p:set>
                                    <p:animEffect transition="in" filter="fade">
                                      <p:cBhvr>
                                        <p:cTn id="41" dur="1000"/>
                                        <p:tgtEl>
                                          <p:spTgt spid="60418">
                                            <p:txEl>
                                              <p:pRg st="4" end="4"/>
                                            </p:txEl>
                                          </p:spTgt>
                                        </p:tgtEl>
                                      </p:cBhvr>
                                    </p:animEffect>
                                    <p:anim calcmode="lin" valueType="num">
                                      <p:cBhvr>
                                        <p:cTn id="42" dur="1000" fill="hold"/>
                                        <p:tgtEl>
                                          <p:spTgt spid="60418">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60418">
                                            <p:txEl>
                                              <p:pRg st="4" end="4"/>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0418">
                                            <p:txEl>
                                              <p:pRg st="5" end="5"/>
                                            </p:txEl>
                                          </p:spTgt>
                                        </p:tgtEl>
                                        <p:attrNameLst>
                                          <p:attrName>style.visibility</p:attrName>
                                        </p:attrNameLst>
                                      </p:cBhvr>
                                      <p:to>
                                        <p:strVal val="visible"/>
                                      </p:to>
                                    </p:set>
                                    <p:animEffect transition="in" filter="fade">
                                      <p:cBhvr>
                                        <p:cTn id="46" dur="1000"/>
                                        <p:tgtEl>
                                          <p:spTgt spid="60418">
                                            <p:txEl>
                                              <p:pRg st="5" end="5"/>
                                            </p:txEl>
                                          </p:spTgt>
                                        </p:tgtEl>
                                      </p:cBhvr>
                                    </p:animEffect>
                                    <p:anim calcmode="lin" valueType="num">
                                      <p:cBhvr>
                                        <p:cTn id="47" dur="1000" fill="hold"/>
                                        <p:tgtEl>
                                          <p:spTgt spid="60418">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60418">
                                            <p:txEl>
                                              <p:pRg st="5" end="5"/>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60418">
                                            <p:txEl>
                                              <p:pRg st="6" end="6"/>
                                            </p:txEl>
                                          </p:spTgt>
                                        </p:tgtEl>
                                        <p:attrNameLst>
                                          <p:attrName>style.visibility</p:attrName>
                                        </p:attrNameLst>
                                      </p:cBhvr>
                                      <p:to>
                                        <p:strVal val="visible"/>
                                      </p:to>
                                    </p:set>
                                    <p:animEffect transition="in" filter="fade">
                                      <p:cBhvr>
                                        <p:cTn id="51" dur="1000"/>
                                        <p:tgtEl>
                                          <p:spTgt spid="60418">
                                            <p:txEl>
                                              <p:pRg st="6" end="6"/>
                                            </p:txEl>
                                          </p:spTgt>
                                        </p:tgtEl>
                                      </p:cBhvr>
                                    </p:animEffect>
                                    <p:anim calcmode="lin" valueType="num">
                                      <p:cBhvr>
                                        <p:cTn id="52" dur="1000" fill="hold"/>
                                        <p:tgtEl>
                                          <p:spTgt spid="60418">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0418">
                                            <p:txEl>
                                              <p:pRg st="6" end="6"/>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60418">
                                            <p:txEl>
                                              <p:pRg st="7" end="7"/>
                                            </p:txEl>
                                          </p:spTgt>
                                        </p:tgtEl>
                                        <p:attrNameLst>
                                          <p:attrName>style.visibility</p:attrName>
                                        </p:attrNameLst>
                                      </p:cBhvr>
                                      <p:to>
                                        <p:strVal val="visible"/>
                                      </p:to>
                                    </p:set>
                                    <p:animEffect transition="in" filter="fade">
                                      <p:cBhvr>
                                        <p:cTn id="56" dur="1000"/>
                                        <p:tgtEl>
                                          <p:spTgt spid="60418">
                                            <p:txEl>
                                              <p:pRg st="7" end="7"/>
                                            </p:txEl>
                                          </p:spTgt>
                                        </p:tgtEl>
                                      </p:cBhvr>
                                    </p:animEffect>
                                    <p:anim calcmode="lin" valueType="num">
                                      <p:cBhvr>
                                        <p:cTn id="57" dur="1000" fill="hold"/>
                                        <p:tgtEl>
                                          <p:spTgt spid="60418">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041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build="p"/>
      <p:bldP spid="60420"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767DB-7AA0-1929-FEF0-FB094F969988}"/>
              </a:ext>
            </a:extLst>
          </p:cNvPr>
          <p:cNvSpPr>
            <a:spLocks noGrp="1"/>
          </p:cNvSpPr>
          <p:nvPr>
            <p:ph type="title"/>
          </p:nvPr>
        </p:nvSpPr>
        <p:spPr>
          <a:xfrm>
            <a:off x="2154620" y="115284"/>
            <a:ext cx="6040164" cy="1325563"/>
          </a:xfrm>
        </p:spPr>
        <p:txBody>
          <a:bodyPr>
            <a:normAutofit/>
          </a:bodyPr>
          <a:lstStyle/>
          <a:p>
            <a:r>
              <a:rPr lang="en-US" b="1" dirty="0">
                <a:effectLst>
                  <a:outerShdw blurRad="38100" dist="38100" dir="2700000" algn="tl">
                    <a:srgbClr val="000000">
                      <a:alpha val="43137"/>
                    </a:srgbClr>
                  </a:outerShdw>
                </a:effectLst>
                <a:latin typeface="+mn-lt"/>
                <a:cs typeface="Aharoni" panose="02010803020104030203" pitchFamily="2" charset="-79"/>
              </a:rPr>
              <a:t>Review: </a:t>
            </a:r>
            <a:r>
              <a:rPr lang="en-US" i="1" dirty="0">
                <a:effectLst>
                  <a:outerShdw blurRad="38100" dist="38100" dir="2700000" algn="tl">
                    <a:srgbClr val="000000">
                      <a:alpha val="43137"/>
                    </a:srgbClr>
                  </a:outerShdw>
                </a:effectLst>
                <a:latin typeface="+mn-lt"/>
                <a:cs typeface="Aharoni" panose="02010803020104030203" pitchFamily="2" charset="-79"/>
              </a:rPr>
              <a:t>From Creation to the United Kingdom </a:t>
            </a:r>
          </a:p>
        </p:txBody>
      </p:sp>
      <p:sp>
        <p:nvSpPr>
          <p:cNvPr id="60418" name="Rectangle 3"/>
          <p:cNvSpPr>
            <a:spLocks noGrp="1" noChangeArrowheads="1"/>
          </p:cNvSpPr>
          <p:nvPr>
            <p:ph idx="1"/>
          </p:nvPr>
        </p:nvSpPr>
        <p:spPr>
          <a:xfrm>
            <a:off x="627664" y="2575477"/>
            <a:ext cx="8251982" cy="4251383"/>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3200" b="1" i="0" u="none" strike="noStrike" kern="1200" cap="none" spc="0" normalizeH="0" baseline="0" noProof="0" dirty="0">
                <a:ln>
                  <a:noFill/>
                </a:ln>
                <a:solidFill>
                  <a:prstClr val="black"/>
                </a:solidFill>
                <a:effectLst/>
                <a:uLnTx/>
                <a:uFillTx/>
                <a:latin typeface="Calibri" panose="020F0502020204030204"/>
                <a:ea typeface="+mn-ea"/>
                <a:cs typeface="+mn-cs"/>
              </a:rPr>
              <a:t>Exodus: Redemption thru Moses</a:t>
            </a:r>
          </a:p>
          <a:p>
            <a:pPr marL="514350" marR="0" lvl="1" indent="-2825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en-US" sz="3000" dirty="0">
                <a:solidFill>
                  <a:prstClr val="black"/>
                </a:solidFill>
                <a:latin typeface="Calibri" panose="020F0502020204030204"/>
              </a:rPr>
              <a:t>Israel develops as a nation in Egyptian bondage</a:t>
            </a:r>
            <a:endParaRPr kumimoji="0" lang="en-US" alt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14350" marR="0" lvl="1" indent="-2825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en-US" sz="3000" dirty="0">
                <a:solidFill>
                  <a:prstClr val="black"/>
                </a:solidFill>
                <a:latin typeface="Calibri" panose="020F0502020204030204"/>
              </a:rPr>
              <a:t>God delivers Israel from bondage</a:t>
            </a: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mn-ea"/>
                <a:cs typeface="+mn-cs"/>
              </a:rPr>
              <a:t> through Moses</a:t>
            </a:r>
          </a:p>
          <a:p>
            <a:pPr marL="514350" marR="0" lvl="1" indent="-2825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mn-ea"/>
                <a:cs typeface="+mn-cs"/>
              </a:rPr>
              <a:t>Judgment upon Egypt </a:t>
            </a:r>
            <a:r>
              <a:rPr kumimoji="0" lang="en-US" altLang="en-US" sz="3000" b="0" i="0" u="none" strike="noStrike" kern="1200" cap="none" spc="0" normalizeH="0" baseline="0" noProof="0" dirty="0">
                <a:ln>
                  <a:noFill/>
                </a:ln>
                <a:solidFill>
                  <a:srgbClr val="800000"/>
                </a:solidFill>
                <a:effectLst/>
                <a:uLnTx/>
                <a:uFillTx/>
                <a:latin typeface="Calibri" panose="020F0502020204030204"/>
                <a:ea typeface="+mn-ea"/>
                <a:cs typeface="+mn-cs"/>
              </a:rPr>
              <a:t>(Genesis 15:13-14)</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3200" b="1" i="0" u="none" strike="noStrike" kern="1200" cap="none" spc="0" normalizeH="0" baseline="0" noProof="0" dirty="0">
                <a:ln>
                  <a:noFill/>
                </a:ln>
                <a:solidFill>
                  <a:prstClr val="black"/>
                </a:solidFill>
                <a:effectLst/>
                <a:uLnTx/>
                <a:uFillTx/>
                <a:latin typeface="Calibri" panose="020F0502020204030204"/>
                <a:ea typeface="+mn-ea"/>
                <a:cs typeface="+mn-cs"/>
              </a:rPr>
              <a:t>Mosaic Law at Sinai</a:t>
            </a:r>
          </a:p>
          <a:p>
            <a:pPr marL="514350" marR="0" lvl="1" indent="-282575" algn="l" defTabSz="914400" rtl="0" eaLnBrk="1" fontAlgn="auto" latinLnBrk="0" hangingPunct="1">
              <a:lnSpc>
                <a:spcPct val="90000"/>
              </a:lnSpc>
              <a:spcBef>
                <a:spcPct val="10000"/>
              </a:spcBef>
              <a:spcAft>
                <a:spcPts val="0"/>
              </a:spcAft>
              <a:buClrTx/>
              <a:buSzTx/>
              <a:buFont typeface="Arial" panose="020B0604020202020204" pitchFamily="34" charset="0"/>
              <a:buChar char="•"/>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mn-ea"/>
                <a:cs typeface="+mn-cs"/>
              </a:rPr>
              <a:t>Covenant, Law, Tabernacle, Priesthood</a:t>
            </a:r>
          </a:p>
          <a:p>
            <a:pPr marL="514350" marR="0" lvl="1" indent="-282575" algn="l" defTabSz="914400" rtl="0" eaLnBrk="1" fontAlgn="auto" latinLnBrk="0" hangingPunct="1">
              <a:lnSpc>
                <a:spcPct val="90000"/>
              </a:lnSpc>
              <a:spcBef>
                <a:spcPct val="10000"/>
              </a:spcBef>
              <a:spcAft>
                <a:spcPts val="0"/>
              </a:spcAft>
              <a:buClrTx/>
              <a:buSzTx/>
              <a:buFont typeface="Arial" panose="020B0604020202020204" pitchFamily="34" charset="0"/>
              <a:buChar char="•"/>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mn-ea"/>
                <a:cs typeface="+mn-cs"/>
              </a:rPr>
              <a:t>God’s faithful provision </a:t>
            </a:r>
            <a:r>
              <a:rPr lang="en-US" altLang="en-US" sz="3000" dirty="0">
                <a:solidFill>
                  <a:prstClr val="black"/>
                </a:solidFill>
                <a:latin typeface="Calibri" panose="020F0502020204030204"/>
              </a:rPr>
              <a:t>for</a:t>
            </a: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mn-ea"/>
                <a:cs typeface="+mn-cs"/>
              </a:rPr>
              <a:t> Israel</a:t>
            </a:r>
          </a:p>
          <a:p>
            <a:pPr marL="514350" marR="0" lvl="1" indent="-282575" algn="l" defTabSz="914400" rtl="0" eaLnBrk="1" fontAlgn="auto" latinLnBrk="0" hangingPunct="1">
              <a:lnSpc>
                <a:spcPct val="90000"/>
              </a:lnSpc>
              <a:spcBef>
                <a:spcPct val="10000"/>
              </a:spcBef>
              <a:spcAft>
                <a:spcPts val="0"/>
              </a:spcAft>
              <a:buClrTx/>
              <a:buSzTx/>
              <a:buFont typeface="Arial" panose="020B0604020202020204" pitchFamily="34" charset="0"/>
              <a:buChar char="•"/>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mn-ea"/>
                <a:cs typeface="+mn-cs"/>
              </a:rPr>
              <a:t>Israel’s unfaithfulness</a:t>
            </a:r>
            <a:r>
              <a:rPr lang="en-US" altLang="en-US" sz="3000" dirty="0">
                <a:solidFill>
                  <a:prstClr val="black"/>
                </a:solidFill>
                <a:latin typeface="Calibri" panose="020F0502020204030204"/>
              </a:rPr>
              <a:t> </a:t>
            </a:r>
            <a:r>
              <a:rPr lang="en-US" altLang="en-US" sz="3000" dirty="0">
                <a:solidFill>
                  <a:prstClr val="black"/>
                </a:solidFill>
                <a:latin typeface="Calibri" panose="020F0502020204030204"/>
                <a:sym typeface="Wingdings" panose="05000000000000000000" pitchFamily="2" charset="2"/>
              </a:rPr>
              <a:t> wilderness </a:t>
            </a: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mn-ea"/>
                <a:cs typeface="+mn-cs"/>
              </a:rPr>
              <a:t>wanderings </a:t>
            </a:r>
          </a:p>
          <a:p>
            <a:pPr lvl="1" eaLnBrk="1" hangingPunct="1">
              <a:spcBef>
                <a:spcPct val="10000"/>
              </a:spcBef>
              <a:buFont typeface="Wingdings" pitchFamily="2" charset="2"/>
              <a:buNone/>
            </a:pPr>
            <a:endParaRPr lang="en-US" altLang="en-US" sz="2550" b="1" dirty="0">
              <a:solidFill>
                <a:srgbClr val="800000"/>
              </a:solidFill>
              <a:latin typeface="Arial Narrow" pitchFamily="34" charset="0"/>
            </a:endParaRPr>
          </a:p>
          <a:p>
            <a:pPr marL="642938" lvl="1">
              <a:spcBef>
                <a:spcPct val="10000"/>
              </a:spcBef>
              <a:buNone/>
            </a:pPr>
            <a:endParaRPr lang="en-US" altLang="en-US" sz="2550" b="1" dirty="0">
              <a:solidFill>
                <a:srgbClr val="800000"/>
              </a:solidFill>
              <a:latin typeface="Arial Narrow" pitchFamily="34" charset="0"/>
            </a:endParaRPr>
          </a:p>
        </p:txBody>
      </p:sp>
      <p:sp>
        <p:nvSpPr>
          <p:cNvPr id="60420" name="Text Box 5"/>
          <p:cNvSpPr txBox="1">
            <a:spLocks noChangeArrowheads="1"/>
          </p:cNvSpPr>
          <p:nvPr/>
        </p:nvSpPr>
        <p:spPr bwMode="auto">
          <a:xfrm>
            <a:off x="264354" y="1985774"/>
            <a:ext cx="78866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600" b="1" dirty="0">
                <a:solidFill>
                  <a:srgbClr val="800000"/>
                </a:solidFill>
                <a:latin typeface="Aharoni" panose="02010803020104030203" pitchFamily="2" charset="-79"/>
                <a:cs typeface="Aharoni" panose="02010803020104030203" pitchFamily="2" charset="-79"/>
              </a:rPr>
              <a:t>“You Shall Be My People”</a:t>
            </a:r>
          </a:p>
        </p:txBody>
      </p:sp>
      <p:pic>
        <p:nvPicPr>
          <p:cNvPr id="3" name="Picture 2">
            <a:extLst>
              <a:ext uri="{FF2B5EF4-FFF2-40B4-BE49-F238E27FC236}">
                <a16:creationId xmlns:a16="http://schemas.microsoft.com/office/drawing/2014/main" id="{76E2CE4E-A147-D044-24FB-165BA53ED3F5}"/>
              </a:ext>
            </a:extLst>
          </p:cNvPr>
          <p:cNvPicPr>
            <a:picLocks noChangeAspect="1"/>
          </p:cNvPicPr>
          <p:nvPr/>
        </p:nvPicPr>
        <p:blipFill>
          <a:blip r:embed="rId4"/>
          <a:stretch>
            <a:fillRect/>
          </a:stretch>
        </p:blipFill>
        <p:spPr>
          <a:xfrm>
            <a:off x="7136524" y="872721"/>
            <a:ext cx="1743122" cy="1743122"/>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FDC3DEF9-3E31-4C88-0C2E-8D7E0964AA8F}"/>
              </a:ext>
            </a:extLst>
          </p:cNvPr>
          <p:cNvPicPr>
            <a:picLocks noChangeAspect="1"/>
          </p:cNvPicPr>
          <p:nvPr/>
        </p:nvPicPr>
        <p:blipFill>
          <a:blip r:embed="rId5"/>
          <a:stretch>
            <a:fillRect/>
          </a:stretch>
        </p:blipFill>
        <p:spPr>
          <a:xfrm>
            <a:off x="193978" y="408927"/>
            <a:ext cx="1821862" cy="1366396"/>
          </a:xfrm>
          <a:prstGeom prst="rect">
            <a:avLst/>
          </a:prstGeom>
          <a:ln>
            <a:noFill/>
          </a:ln>
          <a:effectLst>
            <a:outerShdw blurRad="190500" algn="tl" rotWithShape="0">
              <a:srgbClr val="000000">
                <a:alpha val="70000"/>
              </a:srgbClr>
            </a:outerShdw>
          </a:effectLst>
        </p:spPr>
      </p:pic>
      <p:sp>
        <p:nvSpPr>
          <p:cNvPr id="5" name="Arrow: Down 4">
            <a:extLst>
              <a:ext uri="{FF2B5EF4-FFF2-40B4-BE49-F238E27FC236}">
                <a16:creationId xmlns:a16="http://schemas.microsoft.com/office/drawing/2014/main" id="{1542A341-5967-CC99-8678-3381034A5234}"/>
              </a:ext>
            </a:extLst>
          </p:cNvPr>
          <p:cNvSpPr/>
          <p:nvPr/>
        </p:nvSpPr>
        <p:spPr>
          <a:xfrm rot="16200000">
            <a:off x="4253016" y="-611152"/>
            <a:ext cx="646330" cy="4572001"/>
          </a:xfrm>
          <a:prstGeom prst="downArrow">
            <a:avLst/>
          </a:prstGeom>
          <a:gradFill>
            <a:gsLst>
              <a:gs pos="0">
                <a:schemeClr val="accent1">
                  <a:lumMod val="5000"/>
                  <a:lumOff val="95000"/>
                </a:schemeClr>
              </a:gs>
              <a:gs pos="23000">
                <a:schemeClr val="accent1">
                  <a:lumMod val="45000"/>
                  <a:lumOff val="55000"/>
                </a:schemeClr>
              </a:gs>
              <a:gs pos="41000">
                <a:schemeClr val="accent1">
                  <a:lumMod val="45000"/>
                  <a:lumOff val="55000"/>
                </a:schemeClr>
              </a:gs>
              <a:gs pos="100000">
                <a:srgbClr val="230046"/>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318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0420"/>
                                        </p:tgtEl>
                                        <p:attrNameLst>
                                          <p:attrName>style.visibility</p:attrName>
                                        </p:attrNameLst>
                                      </p:cBhvr>
                                      <p:to>
                                        <p:strVal val="visible"/>
                                      </p:to>
                                    </p:set>
                                    <p:animEffect transition="in" filter="randombar(horizontal)">
                                      <p:cBhvr>
                                        <p:cTn id="12" dur="500"/>
                                        <p:tgtEl>
                                          <p:spTgt spid="604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0418">
                                            <p:txEl>
                                              <p:pRg st="0" end="0"/>
                                            </p:txEl>
                                          </p:spTgt>
                                        </p:tgtEl>
                                        <p:attrNameLst>
                                          <p:attrName>style.visibility</p:attrName>
                                        </p:attrNameLst>
                                      </p:cBhvr>
                                      <p:to>
                                        <p:strVal val="visible"/>
                                      </p:to>
                                    </p:set>
                                    <p:animEffect transition="in" filter="fade">
                                      <p:cBhvr>
                                        <p:cTn id="17" dur="1000"/>
                                        <p:tgtEl>
                                          <p:spTgt spid="60418">
                                            <p:txEl>
                                              <p:pRg st="0" end="0"/>
                                            </p:txEl>
                                          </p:spTgt>
                                        </p:tgtEl>
                                      </p:cBhvr>
                                    </p:animEffect>
                                    <p:anim calcmode="lin" valueType="num">
                                      <p:cBhvr>
                                        <p:cTn id="18" dur="1000" fill="hold"/>
                                        <p:tgtEl>
                                          <p:spTgt spid="6041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0418">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0418">
                                            <p:txEl>
                                              <p:pRg st="1" end="1"/>
                                            </p:txEl>
                                          </p:spTgt>
                                        </p:tgtEl>
                                        <p:attrNameLst>
                                          <p:attrName>style.visibility</p:attrName>
                                        </p:attrNameLst>
                                      </p:cBhvr>
                                      <p:to>
                                        <p:strVal val="visible"/>
                                      </p:to>
                                    </p:set>
                                    <p:animEffect transition="in" filter="fade">
                                      <p:cBhvr>
                                        <p:cTn id="22" dur="1000"/>
                                        <p:tgtEl>
                                          <p:spTgt spid="60418">
                                            <p:txEl>
                                              <p:pRg st="1" end="1"/>
                                            </p:txEl>
                                          </p:spTgt>
                                        </p:tgtEl>
                                      </p:cBhvr>
                                    </p:animEffect>
                                    <p:anim calcmode="lin" valueType="num">
                                      <p:cBhvr>
                                        <p:cTn id="23" dur="1000" fill="hold"/>
                                        <p:tgtEl>
                                          <p:spTgt spid="60418">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60418">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0418">
                                            <p:txEl>
                                              <p:pRg st="2" end="2"/>
                                            </p:txEl>
                                          </p:spTgt>
                                        </p:tgtEl>
                                        <p:attrNameLst>
                                          <p:attrName>style.visibility</p:attrName>
                                        </p:attrNameLst>
                                      </p:cBhvr>
                                      <p:to>
                                        <p:strVal val="visible"/>
                                      </p:to>
                                    </p:set>
                                    <p:animEffect transition="in" filter="fade">
                                      <p:cBhvr>
                                        <p:cTn id="27" dur="1000"/>
                                        <p:tgtEl>
                                          <p:spTgt spid="60418">
                                            <p:txEl>
                                              <p:pRg st="2" end="2"/>
                                            </p:txEl>
                                          </p:spTgt>
                                        </p:tgtEl>
                                      </p:cBhvr>
                                    </p:animEffect>
                                    <p:anim calcmode="lin" valueType="num">
                                      <p:cBhvr>
                                        <p:cTn id="28" dur="1000" fill="hold"/>
                                        <p:tgtEl>
                                          <p:spTgt spid="6041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60418">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0418">
                                            <p:txEl>
                                              <p:pRg st="3" end="3"/>
                                            </p:txEl>
                                          </p:spTgt>
                                        </p:tgtEl>
                                        <p:attrNameLst>
                                          <p:attrName>style.visibility</p:attrName>
                                        </p:attrNameLst>
                                      </p:cBhvr>
                                      <p:to>
                                        <p:strVal val="visible"/>
                                      </p:to>
                                    </p:set>
                                    <p:animEffect transition="in" filter="fade">
                                      <p:cBhvr>
                                        <p:cTn id="32" dur="1000"/>
                                        <p:tgtEl>
                                          <p:spTgt spid="60418">
                                            <p:txEl>
                                              <p:pRg st="3" end="3"/>
                                            </p:txEl>
                                          </p:spTgt>
                                        </p:tgtEl>
                                      </p:cBhvr>
                                    </p:animEffect>
                                    <p:anim calcmode="lin" valueType="num">
                                      <p:cBhvr>
                                        <p:cTn id="33" dur="1000" fill="hold"/>
                                        <p:tgtEl>
                                          <p:spTgt spid="60418">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041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60418">
                                            <p:txEl>
                                              <p:pRg st="4" end="4"/>
                                            </p:txEl>
                                          </p:spTgt>
                                        </p:tgtEl>
                                        <p:attrNameLst>
                                          <p:attrName>style.visibility</p:attrName>
                                        </p:attrNameLst>
                                      </p:cBhvr>
                                      <p:to>
                                        <p:strVal val="visible"/>
                                      </p:to>
                                    </p:set>
                                    <p:animEffect transition="in" filter="fade">
                                      <p:cBhvr>
                                        <p:cTn id="39" dur="1000"/>
                                        <p:tgtEl>
                                          <p:spTgt spid="60418">
                                            <p:txEl>
                                              <p:pRg st="4" end="4"/>
                                            </p:txEl>
                                          </p:spTgt>
                                        </p:tgtEl>
                                      </p:cBhvr>
                                    </p:animEffect>
                                    <p:anim calcmode="lin" valueType="num">
                                      <p:cBhvr>
                                        <p:cTn id="40" dur="1000" fill="hold"/>
                                        <p:tgtEl>
                                          <p:spTgt spid="60418">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60418">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0418">
                                            <p:txEl>
                                              <p:pRg st="5" end="5"/>
                                            </p:txEl>
                                          </p:spTgt>
                                        </p:tgtEl>
                                        <p:attrNameLst>
                                          <p:attrName>style.visibility</p:attrName>
                                        </p:attrNameLst>
                                      </p:cBhvr>
                                      <p:to>
                                        <p:strVal val="visible"/>
                                      </p:to>
                                    </p:set>
                                    <p:animEffect transition="in" filter="fade">
                                      <p:cBhvr>
                                        <p:cTn id="44" dur="1000"/>
                                        <p:tgtEl>
                                          <p:spTgt spid="60418">
                                            <p:txEl>
                                              <p:pRg st="5" end="5"/>
                                            </p:txEl>
                                          </p:spTgt>
                                        </p:tgtEl>
                                      </p:cBhvr>
                                    </p:animEffect>
                                    <p:anim calcmode="lin" valueType="num">
                                      <p:cBhvr>
                                        <p:cTn id="45" dur="1000" fill="hold"/>
                                        <p:tgtEl>
                                          <p:spTgt spid="60418">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60418">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60418">
                                            <p:txEl>
                                              <p:pRg st="6" end="6"/>
                                            </p:txEl>
                                          </p:spTgt>
                                        </p:tgtEl>
                                        <p:attrNameLst>
                                          <p:attrName>style.visibility</p:attrName>
                                        </p:attrNameLst>
                                      </p:cBhvr>
                                      <p:to>
                                        <p:strVal val="visible"/>
                                      </p:to>
                                    </p:set>
                                    <p:animEffect transition="in" filter="fade">
                                      <p:cBhvr>
                                        <p:cTn id="49" dur="1000"/>
                                        <p:tgtEl>
                                          <p:spTgt spid="60418">
                                            <p:txEl>
                                              <p:pRg st="6" end="6"/>
                                            </p:txEl>
                                          </p:spTgt>
                                        </p:tgtEl>
                                      </p:cBhvr>
                                    </p:animEffect>
                                    <p:anim calcmode="lin" valueType="num">
                                      <p:cBhvr>
                                        <p:cTn id="50" dur="1000" fill="hold"/>
                                        <p:tgtEl>
                                          <p:spTgt spid="60418">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0418">
                                            <p:txEl>
                                              <p:pRg st="6" end="6"/>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60418">
                                            <p:txEl>
                                              <p:pRg st="7" end="7"/>
                                            </p:txEl>
                                          </p:spTgt>
                                        </p:tgtEl>
                                        <p:attrNameLst>
                                          <p:attrName>style.visibility</p:attrName>
                                        </p:attrNameLst>
                                      </p:cBhvr>
                                      <p:to>
                                        <p:strVal val="visible"/>
                                      </p:to>
                                    </p:set>
                                    <p:animEffect transition="in" filter="fade">
                                      <p:cBhvr>
                                        <p:cTn id="54" dur="1000"/>
                                        <p:tgtEl>
                                          <p:spTgt spid="60418">
                                            <p:txEl>
                                              <p:pRg st="7" end="7"/>
                                            </p:txEl>
                                          </p:spTgt>
                                        </p:tgtEl>
                                      </p:cBhvr>
                                    </p:animEffect>
                                    <p:anim calcmode="lin" valueType="num">
                                      <p:cBhvr>
                                        <p:cTn id="55" dur="1000" fill="hold"/>
                                        <p:tgtEl>
                                          <p:spTgt spid="60418">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6041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build="p"/>
      <p:bldP spid="60420"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767DB-7AA0-1929-FEF0-FB094F969988}"/>
              </a:ext>
            </a:extLst>
          </p:cNvPr>
          <p:cNvSpPr>
            <a:spLocks noGrp="1"/>
          </p:cNvSpPr>
          <p:nvPr>
            <p:ph type="title"/>
          </p:nvPr>
        </p:nvSpPr>
        <p:spPr>
          <a:xfrm>
            <a:off x="2154620" y="115284"/>
            <a:ext cx="6040164" cy="1325563"/>
          </a:xfrm>
        </p:spPr>
        <p:txBody>
          <a:bodyPr>
            <a:normAutofit/>
          </a:bodyPr>
          <a:lstStyle/>
          <a:p>
            <a:r>
              <a:rPr lang="en-US" b="1" dirty="0">
                <a:effectLst>
                  <a:outerShdw blurRad="38100" dist="38100" dir="2700000" algn="tl">
                    <a:srgbClr val="000000">
                      <a:alpha val="43137"/>
                    </a:srgbClr>
                  </a:outerShdw>
                </a:effectLst>
                <a:latin typeface="+mn-lt"/>
                <a:cs typeface="Aharoni" panose="02010803020104030203" pitchFamily="2" charset="-79"/>
              </a:rPr>
              <a:t>Review: </a:t>
            </a:r>
            <a:r>
              <a:rPr lang="en-US" i="1" dirty="0">
                <a:effectLst>
                  <a:outerShdw blurRad="38100" dist="38100" dir="2700000" algn="tl">
                    <a:srgbClr val="000000">
                      <a:alpha val="43137"/>
                    </a:srgbClr>
                  </a:outerShdw>
                </a:effectLst>
                <a:latin typeface="+mn-lt"/>
                <a:cs typeface="Aharoni" panose="02010803020104030203" pitchFamily="2" charset="-79"/>
              </a:rPr>
              <a:t>From Creation to the United Kingdom </a:t>
            </a:r>
          </a:p>
        </p:txBody>
      </p:sp>
      <p:sp>
        <p:nvSpPr>
          <p:cNvPr id="60418" name="Rectangle 3"/>
          <p:cNvSpPr>
            <a:spLocks noGrp="1" noChangeArrowheads="1"/>
          </p:cNvSpPr>
          <p:nvPr>
            <p:ph idx="1"/>
          </p:nvPr>
        </p:nvSpPr>
        <p:spPr>
          <a:xfrm>
            <a:off x="627664" y="2575477"/>
            <a:ext cx="8035816" cy="4251383"/>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3500" b="1" i="0" u="none" strike="noStrike" kern="1200" cap="none" spc="0" normalizeH="0" baseline="0" noProof="0" dirty="0">
                <a:ln>
                  <a:noFill/>
                </a:ln>
                <a:solidFill>
                  <a:prstClr val="black"/>
                </a:solidFill>
                <a:effectLst/>
                <a:uLnTx/>
                <a:uFillTx/>
                <a:latin typeface="Calibri" panose="020F0502020204030204"/>
                <a:ea typeface="+mn-ea"/>
                <a:cs typeface="+mn-cs"/>
              </a:rPr>
              <a:t>Joshua replaces Moses</a:t>
            </a:r>
          </a:p>
          <a:p>
            <a:pPr marL="514350" marR="0" lvl="1" indent="-2825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mn-ea"/>
                <a:cs typeface="+mn-cs"/>
              </a:rPr>
              <a:t>The Promised </a:t>
            </a:r>
            <a:r>
              <a:rPr lang="en-US" altLang="en-US" sz="3000" dirty="0">
                <a:solidFill>
                  <a:prstClr val="black"/>
                </a:solidFill>
                <a:latin typeface="Calibri" panose="020F0502020204030204"/>
              </a:rPr>
              <a:t>La</a:t>
            </a:r>
            <a:r>
              <a:rPr kumimoji="0" lang="en-US" altLang="en-US" sz="3000" b="0" i="0" u="none" strike="noStrike" kern="1200" cap="none" spc="0" normalizeH="0" baseline="0" noProof="0" dirty="0" err="1">
                <a:ln>
                  <a:noFill/>
                </a:ln>
                <a:solidFill>
                  <a:prstClr val="black"/>
                </a:solidFill>
                <a:effectLst/>
                <a:uLnTx/>
                <a:uFillTx/>
                <a:latin typeface="Calibri" panose="020F0502020204030204"/>
                <a:ea typeface="+mn-ea"/>
                <a:cs typeface="+mn-cs"/>
              </a:rPr>
              <a:t>nd</a:t>
            </a: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mn-ea"/>
                <a:cs typeface="+mn-cs"/>
              </a:rPr>
              <a:t> was conquered.</a:t>
            </a:r>
            <a:r>
              <a:rPr kumimoji="0" lang="en-US" altLang="en-US" sz="3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mn-ea"/>
                <a:cs typeface="+mn-cs"/>
              </a:rPr>
              <a:t>God kept His word faithfully (Joshua 21:44-45).</a:t>
            </a:r>
          </a:p>
          <a:p>
            <a:pPr marL="514350" marR="0" lvl="1" indent="-282575" algn="l" defTabSz="914400" rtl="0" eaLnBrk="1" fontAlgn="auto" latinLnBrk="0" hangingPunct="1">
              <a:lnSpc>
                <a:spcPct val="90000"/>
              </a:lnSpc>
              <a:spcBef>
                <a:spcPct val="10000"/>
              </a:spcBef>
              <a:spcAft>
                <a:spcPts val="0"/>
              </a:spcAft>
              <a:buClrTx/>
              <a:buSzTx/>
              <a:buFont typeface="Arial" panose="020B0604020202020204" pitchFamily="34" charset="0"/>
              <a:buChar char="•"/>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mn-ea"/>
                <a:cs typeface="+mn-cs"/>
              </a:rPr>
              <a:t>However, “pockets” of Canaanites were allowed to remain in the land; they would trouble Israel and test its faithfulness               (Judges 1:27-36; 2:21-22).</a:t>
            </a:r>
          </a:p>
          <a:p>
            <a:pPr lvl="1" eaLnBrk="1" hangingPunct="1">
              <a:spcBef>
                <a:spcPct val="10000"/>
              </a:spcBef>
              <a:buFont typeface="Wingdings" pitchFamily="2" charset="2"/>
              <a:buNone/>
            </a:pPr>
            <a:endParaRPr lang="en-US" altLang="en-US" sz="2550" b="1" dirty="0">
              <a:solidFill>
                <a:srgbClr val="800000"/>
              </a:solidFill>
              <a:latin typeface="Arial Narrow" pitchFamily="34" charset="0"/>
            </a:endParaRPr>
          </a:p>
          <a:p>
            <a:pPr marL="642938" lvl="1">
              <a:spcBef>
                <a:spcPct val="10000"/>
              </a:spcBef>
              <a:buNone/>
            </a:pPr>
            <a:endParaRPr lang="en-US" altLang="en-US" sz="2550" b="1" dirty="0">
              <a:solidFill>
                <a:srgbClr val="800000"/>
              </a:solidFill>
              <a:latin typeface="Arial Narrow" pitchFamily="34" charset="0"/>
            </a:endParaRPr>
          </a:p>
        </p:txBody>
      </p:sp>
      <p:sp>
        <p:nvSpPr>
          <p:cNvPr id="60420" name="Text Box 5"/>
          <p:cNvSpPr txBox="1">
            <a:spLocks noChangeArrowheads="1"/>
          </p:cNvSpPr>
          <p:nvPr/>
        </p:nvSpPr>
        <p:spPr bwMode="auto">
          <a:xfrm>
            <a:off x="264354" y="1985774"/>
            <a:ext cx="78866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600" b="1" dirty="0">
                <a:solidFill>
                  <a:srgbClr val="800000"/>
                </a:solidFill>
                <a:latin typeface="Aharoni" panose="02010803020104030203" pitchFamily="2" charset="-79"/>
                <a:cs typeface="Aharoni" panose="02010803020104030203" pitchFamily="2" charset="-79"/>
              </a:rPr>
              <a:t>Invasion and Conquest</a:t>
            </a:r>
          </a:p>
        </p:txBody>
      </p:sp>
      <p:pic>
        <p:nvPicPr>
          <p:cNvPr id="3" name="Picture 2">
            <a:extLst>
              <a:ext uri="{FF2B5EF4-FFF2-40B4-BE49-F238E27FC236}">
                <a16:creationId xmlns:a16="http://schemas.microsoft.com/office/drawing/2014/main" id="{76E2CE4E-A147-D044-24FB-165BA53ED3F5}"/>
              </a:ext>
            </a:extLst>
          </p:cNvPr>
          <p:cNvPicPr>
            <a:picLocks noChangeAspect="1"/>
          </p:cNvPicPr>
          <p:nvPr/>
        </p:nvPicPr>
        <p:blipFill>
          <a:blip r:embed="rId4"/>
          <a:stretch>
            <a:fillRect/>
          </a:stretch>
        </p:blipFill>
        <p:spPr>
          <a:xfrm>
            <a:off x="7136524" y="872721"/>
            <a:ext cx="1743122" cy="1743122"/>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FDC3DEF9-3E31-4C88-0C2E-8D7E0964AA8F}"/>
              </a:ext>
            </a:extLst>
          </p:cNvPr>
          <p:cNvPicPr>
            <a:picLocks noChangeAspect="1"/>
          </p:cNvPicPr>
          <p:nvPr/>
        </p:nvPicPr>
        <p:blipFill>
          <a:blip r:embed="rId5"/>
          <a:stretch>
            <a:fillRect/>
          </a:stretch>
        </p:blipFill>
        <p:spPr>
          <a:xfrm>
            <a:off x="193978" y="408927"/>
            <a:ext cx="1821862" cy="1366396"/>
          </a:xfrm>
          <a:prstGeom prst="rect">
            <a:avLst/>
          </a:prstGeom>
          <a:ln>
            <a:noFill/>
          </a:ln>
          <a:effectLst>
            <a:outerShdw blurRad="190500" algn="tl" rotWithShape="0">
              <a:srgbClr val="000000">
                <a:alpha val="70000"/>
              </a:srgbClr>
            </a:outerShdw>
          </a:effectLst>
        </p:spPr>
      </p:pic>
      <p:sp>
        <p:nvSpPr>
          <p:cNvPr id="5" name="Arrow: Down 4">
            <a:extLst>
              <a:ext uri="{FF2B5EF4-FFF2-40B4-BE49-F238E27FC236}">
                <a16:creationId xmlns:a16="http://schemas.microsoft.com/office/drawing/2014/main" id="{1542A341-5967-CC99-8678-3381034A5234}"/>
              </a:ext>
            </a:extLst>
          </p:cNvPr>
          <p:cNvSpPr/>
          <p:nvPr/>
        </p:nvSpPr>
        <p:spPr>
          <a:xfrm rot="16200000">
            <a:off x="4253016" y="-611152"/>
            <a:ext cx="646330" cy="4572001"/>
          </a:xfrm>
          <a:prstGeom prst="downArrow">
            <a:avLst/>
          </a:prstGeom>
          <a:gradFill>
            <a:gsLst>
              <a:gs pos="0">
                <a:schemeClr val="accent1">
                  <a:lumMod val="5000"/>
                  <a:lumOff val="95000"/>
                </a:schemeClr>
              </a:gs>
              <a:gs pos="23000">
                <a:schemeClr val="accent1">
                  <a:lumMod val="45000"/>
                  <a:lumOff val="55000"/>
                </a:schemeClr>
              </a:gs>
              <a:gs pos="41000">
                <a:schemeClr val="accent1">
                  <a:lumMod val="45000"/>
                  <a:lumOff val="55000"/>
                </a:schemeClr>
              </a:gs>
              <a:gs pos="100000">
                <a:srgbClr val="230046"/>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00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0420"/>
                                        </p:tgtEl>
                                        <p:attrNameLst>
                                          <p:attrName>style.visibility</p:attrName>
                                        </p:attrNameLst>
                                      </p:cBhvr>
                                      <p:to>
                                        <p:strVal val="visible"/>
                                      </p:to>
                                    </p:set>
                                    <p:animEffect transition="in" filter="randombar(horizontal)">
                                      <p:cBhvr>
                                        <p:cTn id="12" dur="500"/>
                                        <p:tgtEl>
                                          <p:spTgt spid="604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0418">
                                            <p:txEl>
                                              <p:pRg st="0" end="0"/>
                                            </p:txEl>
                                          </p:spTgt>
                                        </p:tgtEl>
                                        <p:attrNameLst>
                                          <p:attrName>style.visibility</p:attrName>
                                        </p:attrNameLst>
                                      </p:cBhvr>
                                      <p:to>
                                        <p:strVal val="visible"/>
                                      </p:to>
                                    </p:set>
                                    <p:animEffect transition="in" filter="fade">
                                      <p:cBhvr>
                                        <p:cTn id="17" dur="1000"/>
                                        <p:tgtEl>
                                          <p:spTgt spid="60418">
                                            <p:txEl>
                                              <p:pRg st="0" end="0"/>
                                            </p:txEl>
                                          </p:spTgt>
                                        </p:tgtEl>
                                      </p:cBhvr>
                                    </p:animEffect>
                                    <p:anim calcmode="lin" valueType="num">
                                      <p:cBhvr>
                                        <p:cTn id="18" dur="1000" fill="hold"/>
                                        <p:tgtEl>
                                          <p:spTgt spid="6041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0418">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0418">
                                            <p:txEl>
                                              <p:pRg st="1" end="1"/>
                                            </p:txEl>
                                          </p:spTgt>
                                        </p:tgtEl>
                                        <p:attrNameLst>
                                          <p:attrName>style.visibility</p:attrName>
                                        </p:attrNameLst>
                                      </p:cBhvr>
                                      <p:to>
                                        <p:strVal val="visible"/>
                                      </p:to>
                                    </p:set>
                                    <p:animEffect transition="in" filter="fade">
                                      <p:cBhvr>
                                        <p:cTn id="22" dur="1000"/>
                                        <p:tgtEl>
                                          <p:spTgt spid="60418">
                                            <p:txEl>
                                              <p:pRg st="1" end="1"/>
                                            </p:txEl>
                                          </p:spTgt>
                                        </p:tgtEl>
                                      </p:cBhvr>
                                    </p:animEffect>
                                    <p:anim calcmode="lin" valueType="num">
                                      <p:cBhvr>
                                        <p:cTn id="23" dur="1000" fill="hold"/>
                                        <p:tgtEl>
                                          <p:spTgt spid="60418">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60418">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0418">
                                            <p:txEl>
                                              <p:pRg st="2" end="2"/>
                                            </p:txEl>
                                          </p:spTgt>
                                        </p:tgtEl>
                                        <p:attrNameLst>
                                          <p:attrName>style.visibility</p:attrName>
                                        </p:attrNameLst>
                                      </p:cBhvr>
                                      <p:to>
                                        <p:strVal val="visible"/>
                                      </p:to>
                                    </p:set>
                                    <p:animEffect transition="in" filter="fade">
                                      <p:cBhvr>
                                        <p:cTn id="27" dur="1000"/>
                                        <p:tgtEl>
                                          <p:spTgt spid="60418">
                                            <p:txEl>
                                              <p:pRg st="2" end="2"/>
                                            </p:txEl>
                                          </p:spTgt>
                                        </p:tgtEl>
                                      </p:cBhvr>
                                    </p:animEffect>
                                    <p:anim calcmode="lin" valueType="num">
                                      <p:cBhvr>
                                        <p:cTn id="28" dur="1000" fill="hold"/>
                                        <p:tgtEl>
                                          <p:spTgt spid="6041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6041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build="p"/>
      <p:bldP spid="60420"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767DB-7AA0-1929-FEF0-FB094F969988}"/>
              </a:ext>
            </a:extLst>
          </p:cNvPr>
          <p:cNvSpPr>
            <a:spLocks noGrp="1"/>
          </p:cNvSpPr>
          <p:nvPr>
            <p:ph type="title"/>
          </p:nvPr>
        </p:nvSpPr>
        <p:spPr>
          <a:xfrm>
            <a:off x="2154620" y="115284"/>
            <a:ext cx="6040164" cy="1325563"/>
          </a:xfrm>
        </p:spPr>
        <p:txBody>
          <a:bodyPr>
            <a:normAutofit/>
          </a:bodyPr>
          <a:lstStyle/>
          <a:p>
            <a:r>
              <a:rPr lang="en-US" b="1" dirty="0">
                <a:effectLst>
                  <a:outerShdw blurRad="38100" dist="38100" dir="2700000" algn="tl">
                    <a:srgbClr val="000000">
                      <a:alpha val="43137"/>
                    </a:srgbClr>
                  </a:outerShdw>
                </a:effectLst>
                <a:latin typeface="+mn-lt"/>
                <a:cs typeface="Aharoni" panose="02010803020104030203" pitchFamily="2" charset="-79"/>
              </a:rPr>
              <a:t>Review: </a:t>
            </a:r>
            <a:r>
              <a:rPr lang="en-US" i="1" dirty="0">
                <a:effectLst>
                  <a:outerShdw blurRad="38100" dist="38100" dir="2700000" algn="tl">
                    <a:srgbClr val="000000">
                      <a:alpha val="43137"/>
                    </a:srgbClr>
                  </a:outerShdw>
                </a:effectLst>
                <a:latin typeface="+mn-lt"/>
                <a:cs typeface="Aharoni" panose="02010803020104030203" pitchFamily="2" charset="-79"/>
              </a:rPr>
              <a:t>From Creation to the United Kingdom </a:t>
            </a:r>
          </a:p>
        </p:txBody>
      </p:sp>
      <p:sp>
        <p:nvSpPr>
          <p:cNvPr id="60420" name="Text Box 5"/>
          <p:cNvSpPr txBox="1">
            <a:spLocks noChangeArrowheads="1"/>
          </p:cNvSpPr>
          <p:nvPr/>
        </p:nvSpPr>
        <p:spPr bwMode="auto">
          <a:xfrm>
            <a:off x="264354" y="1983627"/>
            <a:ext cx="78866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600" b="1" dirty="0">
                <a:solidFill>
                  <a:srgbClr val="800000"/>
                </a:solidFill>
                <a:latin typeface="Aharoni" panose="02010803020104030203" pitchFamily="2" charset="-79"/>
                <a:cs typeface="Aharoni" panose="02010803020104030203" pitchFamily="2" charset="-79"/>
              </a:rPr>
              <a:t>Invasion and Conquest</a:t>
            </a:r>
          </a:p>
        </p:txBody>
      </p:sp>
      <p:pic>
        <p:nvPicPr>
          <p:cNvPr id="3" name="Picture 2">
            <a:extLst>
              <a:ext uri="{FF2B5EF4-FFF2-40B4-BE49-F238E27FC236}">
                <a16:creationId xmlns:a16="http://schemas.microsoft.com/office/drawing/2014/main" id="{76E2CE4E-A147-D044-24FB-165BA53ED3F5}"/>
              </a:ext>
            </a:extLst>
          </p:cNvPr>
          <p:cNvPicPr>
            <a:picLocks noChangeAspect="1"/>
          </p:cNvPicPr>
          <p:nvPr/>
        </p:nvPicPr>
        <p:blipFill>
          <a:blip r:embed="rId4"/>
          <a:stretch>
            <a:fillRect/>
          </a:stretch>
        </p:blipFill>
        <p:spPr>
          <a:xfrm>
            <a:off x="7136524" y="872721"/>
            <a:ext cx="1743122" cy="1743122"/>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FDC3DEF9-3E31-4C88-0C2E-8D7E0964AA8F}"/>
              </a:ext>
            </a:extLst>
          </p:cNvPr>
          <p:cNvPicPr>
            <a:picLocks noChangeAspect="1"/>
          </p:cNvPicPr>
          <p:nvPr/>
        </p:nvPicPr>
        <p:blipFill>
          <a:blip r:embed="rId5"/>
          <a:stretch>
            <a:fillRect/>
          </a:stretch>
        </p:blipFill>
        <p:spPr>
          <a:xfrm>
            <a:off x="193978" y="408927"/>
            <a:ext cx="1821862" cy="1366396"/>
          </a:xfrm>
          <a:prstGeom prst="rect">
            <a:avLst/>
          </a:prstGeom>
          <a:ln>
            <a:noFill/>
          </a:ln>
          <a:effectLst>
            <a:outerShdw blurRad="190500" algn="tl" rotWithShape="0">
              <a:srgbClr val="000000">
                <a:alpha val="70000"/>
              </a:srgbClr>
            </a:outerShdw>
          </a:effectLst>
        </p:spPr>
      </p:pic>
      <p:sp>
        <p:nvSpPr>
          <p:cNvPr id="5" name="Arrow: Down 4">
            <a:extLst>
              <a:ext uri="{FF2B5EF4-FFF2-40B4-BE49-F238E27FC236}">
                <a16:creationId xmlns:a16="http://schemas.microsoft.com/office/drawing/2014/main" id="{1542A341-5967-CC99-8678-3381034A5234}"/>
              </a:ext>
            </a:extLst>
          </p:cNvPr>
          <p:cNvSpPr/>
          <p:nvPr/>
        </p:nvSpPr>
        <p:spPr>
          <a:xfrm rot="16200000">
            <a:off x="4253016" y="-611152"/>
            <a:ext cx="646330" cy="4572001"/>
          </a:xfrm>
          <a:prstGeom prst="downArrow">
            <a:avLst/>
          </a:prstGeom>
          <a:gradFill>
            <a:gsLst>
              <a:gs pos="0">
                <a:schemeClr val="accent1">
                  <a:lumMod val="5000"/>
                  <a:lumOff val="95000"/>
                </a:schemeClr>
              </a:gs>
              <a:gs pos="23000">
                <a:schemeClr val="accent1">
                  <a:lumMod val="45000"/>
                  <a:lumOff val="55000"/>
                </a:schemeClr>
              </a:gs>
              <a:gs pos="41000">
                <a:schemeClr val="accent1">
                  <a:lumMod val="45000"/>
                  <a:lumOff val="55000"/>
                </a:schemeClr>
              </a:gs>
              <a:gs pos="100000">
                <a:srgbClr val="230046"/>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a:extLst>
              <a:ext uri="{FF2B5EF4-FFF2-40B4-BE49-F238E27FC236}">
                <a16:creationId xmlns:a16="http://schemas.microsoft.com/office/drawing/2014/main" id="{402670AB-1977-907E-4FE6-64443E3FB147}"/>
              </a:ext>
            </a:extLst>
          </p:cNvPr>
          <p:cNvSpPr txBox="1">
            <a:spLocks noChangeArrowheads="1"/>
          </p:cNvSpPr>
          <p:nvPr/>
        </p:nvSpPr>
        <p:spPr>
          <a:xfrm>
            <a:off x="357351" y="2565847"/>
            <a:ext cx="4708635" cy="435839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163" indent="-284163"/>
            <a:r>
              <a:rPr lang="en-US" altLang="en-US" sz="3500" b="1" dirty="0"/>
              <a:t>In the Days when the Judges Ruled</a:t>
            </a:r>
          </a:p>
          <a:p>
            <a:pPr marL="514350" lvl="1" indent="-282575"/>
            <a:r>
              <a:rPr lang="en-US" altLang="en-US" sz="3000" dirty="0"/>
              <a:t>Repetitive cycle of sin... Israel’s unfaithfulness and God’s mercy (350+ yrs.)</a:t>
            </a:r>
          </a:p>
          <a:p>
            <a:pPr marL="514350" lvl="1" indent="-282575"/>
            <a:r>
              <a:rPr lang="en-US" altLang="en-US" sz="3000" dirty="0"/>
              <a:t>The story of Ruth and Boaz is a bright spot.</a:t>
            </a:r>
          </a:p>
          <a:p>
            <a:pPr marL="57150" indent="-282575"/>
            <a:r>
              <a:rPr lang="en-US" altLang="en-US" sz="3500" b="1" dirty="0"/>
              <a:t>Cycle of Sin</a:t>
            </a:r>
          </a:p>
          <a:p>
            <a:pPr marL="514350" lvl="1" indent="-282575"/>
            <a:r>
              <a:rPr lang="en-US" altLang="en-US" sz="3000" dirty="0"/>
              <a:t>Rebellion, Repression, Repentance, Rescue</a:t>
            </a:r>
          </a:p>
          <a:p>
            <a:pPr marL="514350" lvl="1" indent="-282575"/>
            <a:endParaRPr lang="en-US" altLang="en-US" sz="3000" dirty="0"/>
          </a:p>
          <a:p>
            <a:pPr lvl="1">
              <a:spcBef>
                <a:spcPct val="10000"/>
              </a:spcBef>
              <a:buFont typeface="Wingdings" pitchFamily="2" charset="2"/>
              <a:buNone/>
            </a:pPr>
            <a:endParaRPr lang="en-US" altLang="en-US" sz="2550" b="1" dirty="0">
              <a:solidFill>
                <a:srgbClr val="800000"/>
              </a:solidFill>
              <a:latin typeface="Arial Narrow" pitchFamily="34" charset="0"/>
            </a:endParaRPr>
          </a:p>
          <a:p>
            <a:pPr marL="642938" lvl="1">
              <a:spcBef>
                <a:spcPct val="10000"/>
              </a:spcBef>
              <a:buFont typeface="Arial" panose="020B0604020202020204" pitchFamily="34" charset="0"/>
              <a:buNone/>
            </a:pPr>
            <a:endParaRPr lang="en-US" altLang="en-US" sz="2550" b="1" dirty="0">
              <a:solidFill>
                <a:srgbClr val="800000"/>
              </a:solidFill>
              <a:latin typeface="Arial Narrow" pitchFamily="34" charset="0"/>
            </a:endParaRPr>
          </a:p>
        </p:txBody>
      </p:sp>
      <p:pic>
        <p:nvPicPr>
          <p:cNvPr id="9" name="Picture 8">
            <a:extLst>
              <a:ext uri="{FF2B5EF4-FFF2-40B4-BE49-F238E27FC236}">
                <a16:creationId xmlns:a16="http://schemas.microsoft.com/office/drawing/2014/main" id="{F47D5736-A290-0310-D4D1-D40796469F12}"/>
              </a:ext>
            </a:extLst>
          </p:cNvPr>
          <p:cNvPicPr>
            <a:picLocks noChangeAspect="1"/>
          </p:cNvPicPr>
          <p:nvPr/>
        </p:nvPicPr>
        <p:blipFill>
          <a:blip r:embed="rId6"/>
          <a:stretch>
            <a:fillRect/>
          </a:stretch>
        </p:blipFill>
        <p:spPr>
          <a:xfrm>
            <a:off x="4698704" y="3033664"/>
            <a:ext cx="4326955" cy="3946634"/>
          </a:xfrm>
          <a:prstGeom prst="rect">
            <a:avLst/>
          </a:prstGeom>
        </p:spPr>
      </p:pic>
    </p:spTree>
    <p:extLst>
      <p:ext uri="{BB962C8B-B14F-4D97-AF65-F5344CB8AC3E}">
        <p14:creationId xmlns:p14="http://schemas.microsoft.com/office/powerpoint/2010/main" val="67497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1000"/>
                                        <p:tgtEl>
                                          <p:spTgt spid="8">
                                            <p:txEl>
                                              <p:pRg st="3" end="3"/>
                                            </p:txEl>
                                          </p:spTgt>
                                        </p:tgtEl>
                                      </p:cBhvr>
                                    </p:animEffect>
                                    <p:anim calcmode="lin" valueType="num">
                                      <p:cBhvr>
                                        <p:cTn id="20"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1000"/>
                                        <p:tgtEl>
                                          <p:spTgt spid="8">
                                            <p:txEl>
                                              <p:pRg st="4" end="4"/>
                                            </p:txEl>
                                          </p:spTgt>
                                        </p:tgtEl>
                                      </p:cBhvr>
                                    </p:animEffect>
                                    <p:anim calcmode="lin" valueType="num">
                                      <p:cBhvr>
                                        <p:cTn id="2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E67566-31F2-B19D-81C9-A33B7F29E663}"/>
              </a:ext>
            </a:extLst>
          </p:cNvPr>
          <p:cNvSpPr>
            <a:spLocks noGrp="1"/>
          </p:cNvSpPr>
          <p:nvPr>
            <p:ph type="title"/>
          </p:nvPr>
        </p:nvSpPr>
        <p:spPr>
          <a:xfrm>
            <a:off x="628650" y="252391"/>
            <a:ext cx="7886700" cy="1325563"/>
          </a:xfrm>
        </p:spPr>
        <p:txBody>
          <a:bodyPr/>
          <a:lstStyle/>
          <a:p>
            <a:pPr algn="ctr"/>
            <a:r>
              <a:rPr lang="en-US" altLang="en-US" sz="4800" b="1" dirty="0">
                <a:latin typeface="+mn-lt"/>
              </a:rPr>
              <a:t>United Kingdom </a:t>
            </a:r>
            <a:r>
              <a:rPr lang="en-US" altLang="en-US" sz="4000" dirty="0">
                <a:latin typeface="+mn-lt"/>
              </a:rPr>
              <a:t>(Part 1)</a:t>
            </a:r>
            <a:endParaRPr lang="en-US" dirty="0">
              <a:latin typeface="+mn-lt"/>
            </a:endParaRPr>
          </a:p>
        </p:txBody>
      </p:sp>
      <p:sp>
        <p:nvSpPr>
          <p:cNvPr id="65538" name="Rectangle 2"/>
          <p:cNvSpPr>
            <a:spLocks noGrp="1" noChangeArrowheads="1"/>
          </p:cNvSpPr>
          <p:nvPr>
            <p:ph idx="1"/>
          </p:nvPr>
        </p:nvSpPr>
        <p:spPr>
          <a:xfrm>
            <a:off x="316859" y="1690689"/>
            <a:ext cx="4868261" cy="5139558"/>
          </a:xfrm>
        </p:spPr>
        <p:txBody>
          <a:bodyPr>
            <a:normAutofit/>
          </a:bodyPr>
          <a:lstStyle/>
          <a:p>
            <a:r>
              <a:rPr lang="en-US" altLang="en-US" sz="3000" dirty="0"/>
              <a:t>Our study this quarter introduces the kingdom years when Israel is   “united” under one king.</a:t>
            </a:r>
          </a:p>
          <a:p>
            <a:r>
              <a:rPr lang="en-US" altLang="en-US" sz="3000" b="1" dirty="0"/>
              <a:t>The three kings each    reigned 40 years.</a:t>
            </a:r>
            <a:endParaRPr lang="en-US" altLang="en-US" sz="3000" b="1" dirty="0">
              <a:solidFill>
                <a:srgbClr val="800000"/>
              </a:solidFill>
            </a:endParaRPr>
          </a:p>
          <a:p>
            <a:pPr marL="642938" lvl="1">
              <a:spcBef>
                <a:spcPct val="10000"/>
              </a:spcBef>
              <a:buNone/>
            </a:pPr>
            <a:r>
              <a:rPr lang="en-US" altLang="en-US" sz="3000" b="1" dirty="0"/>
              <a:t> – </a:t>
            </a:r>
            <a:r>
              <a:rPr lang="en-US" altLang="en-US" sz="3000" b="1" dirty="0">
                <a:solidFill>
                  <a:srgbClr val="800000"/>
                </a:solidFill>
              </a:rPr>
              <a:t>Saul</a:t>
            </a:r>
            <a:r>
              <a:rPr lang="en-US" altLang="en-US" sz="3000" b="1" dirty="0"/>
              <a:t> (Acts 13:21)</a:t>
            </a:r>
          </a:p>
          <a:p>
            <a:pPr marL="642938" lvl="1">
              <a:buNone/>
            </a:pPr>
            <a:r>
              <a:rPr lang="en-US" altLang="en-US" sz="3000" b="1" dirty="0"/>
              <a:t> – </a:t>
            </a:r>
            <a:r>
              <a:rPr lang="en-US" altLang="en-US" sz="3000" b="1" dirty="0">
                <a:solidFill>
                  <a:srgbClr val="003300"/>
                </a:solidFill>
              </a:rPr>
              <a:t>David</a:t>
            </a:r>
            <a:r>
              <a:rPr lang="en-US" altLang="en-US" sz="3000" b="1" dirty="0"/>
              <a:t> (2 Samuel 5:4)</a:t>
            </a:r>
          </a:p>
          <a:p>
            <a:pPr marL="642938" lvl="1">
              <a:buNone/>
            </a:pPr>
            <a:r>
              <a:rPr lang="en-US" altLang="en-US" sz="3000" b="1" dirty="0"/>
              <a:t> – </a:t>
            </a:r>
            <a:r>
              <a:rPr lang="en-US" altLang="en-US" sz="3000" b="1" dirty="0">
                <a:solidFill>
                  <a:srgbClr val="230046"/>
                </a:solidFill>
              </a:rPr>
              <a:t>Solomon</a:t>
            </a:r>
            <a:r>
              <a:rPr lang="en-US" altLang="en-US" sz="3000" b="1" dirty="0">
                <a:solidFill>
                  <a:srgbClr val="800000"/>
                </a:solidFill>
              </a:rPr>
              <a:t> </a:t>
            </a:r>
            <a:r>
              <a:rPr lang="en-US" altLang="en-US" sz="3000" b="1" dirty="0"/>
              <a:t>(1 Kings 11:42)</a:t>
            </a:r>
          </a:p>
        </p:txBody>
      </p:sp>
      <p:pic>
        <p:nvPicPr>
          <p:cNvPr id="4" name="Picture 3">
            <a:extLst>
              <a:ext uri="{FF2B5EF4-FFF2-40B4-BE49-F238E27FC236}">
                <a16:creationId xmlns:a16="http://schemas.microsoft.com/office/drawing/2014/main" id="{4E064C89-E61A-A11A-7070-AD40E3BBC41F}"/>
              </a:ext>
            </a:extLst>
          </p:cNvPr>
          <p:cNvPicPr>
            <a:picLocks noChangeAspect="1"/>
          </p:cNvPicPr>
          <p:nvPr/>
        </p:nvPicPr>
        <p:blipFill>
          <a:blip r:embed="rId4"/>
          <a:stretch>
            <a:fillRect/>
          </a:stretch>
        </p:blipFill>
        <p:spPr>
          <a:xfrm>
            <a:off x="4572000" y="1690689"/>
            <a:ext cx="4335104" cy="32570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Effect transition="in" filter="fade">
                                      <p:cBhvr>
                                        <p:cTn id="7" dur="1000"/>
                                        <p:tgtEl>
                                          <p:spTgt spid="65538">
                                            <p:txEl>
                                              <p:pRg st="0" end="0"/>
                                            </p:txEl>
                                          </p:spTgt>
                                        </p:tgtEl>
                                      </p:cBhvr>
                                    </p:animEffect>
                                    <p:anim calcmode="lin" valueType="num">
                                      <p:cBhvr>
                                        <p:cTn id="8" dur="1000" fill="hold"/>
                                        <p:tgtEl>
                                          <p:spTgt spid="655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55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5538">
                                            <p:txEl>
                                              <p:pRg st="1" end="1"/>
                                            </p:txEl>
                                          </p:spTgt>
                                        </p:tgtEl>
                                        <p:attrNameLst>
                                          <p:attrName>style.visibility</p:attrName>
                                        </p:attrNameLst>
                                      </p:cBhvr>
                                      <p:to>
                                        <p:strVal val="visible"/>
                                      </p:to>
                                    </p:set>
                                    <p:animEffect transition="in" filter="fade">
                                      <p:cBhvr>
                                        <p:cTn id="14" dur="1000"/>
                                        <p:tgtEl>
                                          <p:spTgt spid="65538">
                                            <p:txEl>
                                              <p:pRg st="1" end="1"/>
                                            </p:txEl>
                                          </p:spTgt>
                                        </p:tgtEl>
                                      </p:cBhvr>
                                    </p:animEffect>
                                    <p:anim calcmode="lin" valueType="num">
                                      <p:cBhvr>
                                        <p:cTn id="15" dur="1000" fill="hold"/>
                                        <p:tgtEl>
                                          <p:spTgt spid="6553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5538">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5538">
                                            <p:txEl>
                                              <p:pRg st="2" end="2"/>
                                            </p:txEl>
                                          </p:spTgt>
                                        </p:tgtEl>
                                        <p:attrNameLst>
                                          <p:attrName>style.visibility</p:attrName>
                                        </p:attrNameLst>
                                      </p:cBhvr>
                                      <p:to>
                                        <p:strVal val="visible"/>
                                      </p:to>
                                    </p:set>
                                    <p:animEffect transition="in" filter="fade">
                                      <p:cBhvr>
                                        <p:cTn id="19" dur="1000"/>
                                        <p:tgtEl>
                                          <p:spTgt spid="65538">
                                            <p:txEl>
                                              <p:pRg st="2" end="2"/>
                                            </p:txEl>
                                          </p:spTgt>
                                        </p:tgtEl>
                                      </p:cBhvr>
                                    </p:animEffect>
                                    <p:anim calcmode="lin" valueType="num">
                                      <p:cBhvr>
                                        <p:cTn id="20" dur="1000" fill="hold"/>
                                        <p:tgtEl>
                                          <p:spTgt spid="6553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5538">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5538">
                                            <p:txEl>
                                              <p:pRg st="3" end="3"/>
                                            </p:txEl>
                                          </p:spTgt>
                                        </p:tgtEl>
                                        <p:attrNameLst>
                                          <p:attrName>style.visibility</p:attrName>
                                        </p:attrNameLst>
                                      </p:cBhvr>
                                      <p:to>
                                        <p:strVal val="visible"/>
                                      </p:to>
                                    </p:set>
                                    <p:animEffect transition="in" filter="fade">
                                      <p:cBhvr>
                                        <p:cTn id="24" dur="1000"/>
                                        <p:tgtEl>
                                          <p:spTgt spid="65538">
                                            <p:txEl>
                                              <p:pRg st="3" end="3"/>
                                            </p:txEl>
                                          </p:spTgt>
                                        </p:tgtEl>
                                      </p:cBhvr>
                                    </p:animEffect>
                                    <p:anim calcmode="lin" valueType="num">
                                      <p:cBhvr>
                                        <p:cTn id="25" dur="1000" fill="hold"/>
                                        <p:tgtEl>
                                          <p:spTgt spid="65538">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5538">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5538">
                                            <p:txEl>
                                              <p:pRg st="4" end="4"/>
                                            </p:txEl>
                                          </p:spTgt>
                                        </p:tgtEl>
                                        <p:attrNameLst>
                                          <p:attrName>style.visibility</p:attrName>
                                        </p:attrNameLst>
                                      </p:cBhvr>
                                      <p:to>
                                        <p:strVal val="visible"/>
                                      </p:to>
                                    </p:set>
                                    <p:animEffect transition="in" filter="fade">
                                      <p:cBhvr>
                                        <p:cTn id="29" dur="1000"/>
                                        <p:tgtEl>
                                          <p:spTgt spid="65538">
                                            <p:txEl>
                                              <p:pRg st="4" end="4"/>
                                            </p:txEl>
                                          </p:spTgt>
                                        </p:tgtEl>
                                      </p:cBhvr>
                                    </p:animEffect>
                                    <p:anim calcmode="lin" valueType="num">
                                      <p:cBhvr>
                                        <p:cTn id="30" dur="1000" fill="hold"/>
                                        <p:tgtEl>
                                          <p:spTgt spid="65538">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6553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E67566-31F2-B19D-81C9-A33B7F29E663}"/>
              </a:ext>
            </a:extLst>
          </p:cNvPr>
          <p:cNvSpPr>
            <a:spLocks noGrp="1"/>
          </p:cNvSpPr>
          <p:nvPr>
            <p:ph type="title"/>
          </p:nvPr>
        </p:nvSpPr>
        <p:spPr/>
        <p:txBody>
          <a:bodyPr/>
          <a:lstStyle/>
          <a:p>
            <a:r>
              <a:rPr lang="en-US" altLang="en-US" dirty="0">
                <a:effectLst>
                  <a:outerShdw blurRad="38100" dist="38100" dir="2700000" algn="tl">
                    <a:srgbClr val="000000">
                      <a:alpha val="43137"/>
                    </a:srgbClr>
                  </a:outerShdw>
                </a:effectLst>
                <a:latin typeface="+mn-lt"/>
              </a:rPr>
              <a:t>United Kingdom </a:t>
            </a:r>
            <a:r>
              <a:rPr lang="en-US" altLang="en-US" sz="4000" dirty="0">
                <a:latin typeface="+mn-lt"/>
              </a:rPr>
              <a:t>(Part 1)</a:t>
            </a:r>
            <a:endParaRPr lang="en-US" dirty="0">
              <a:latin typeface="+mn-lt"/>
            </a:endParaRPr>
          </a:p>
        </p:txBody>
      </p:sp>
      <p:sp>
        <p:nvSpPr>
          <p:cNvPr id="65538" name="Rectangle 2"/>
          <p:cNvSpPr>
            <a:spLocks noGrp="1" noChangeArrowheads="1"/>
          </p:cNvSpPr>
          <p:nvPr>
            <p:ph idx="1"/>
          </p:nvPr>
        </p:nvSpPr>
        <p:spPr>
          <a:xfrm>
            <a:off x="628650" y="1481958"/>
            <a:ext cx="4832698" cy="5376041"/>
          </a:xfrm>
        </p:spPr>
        <p:txBody>
          <a:bodyPr>
            <a:normAutofit lnSpcReduction="10000"/>
          </a:bodyPr>
          <a:lstStyle/>
          <a:p>
            <a:pPr marL="0" indent="0">
              <a:buNone/>
            </a:pPr>
            <a:r>
              <a:rPr lang="en-US" altLang="en-US" sz="3600" b="1" dirty="0">
                <a:solidFill>
                  <a:srgbClr val="800000"/>
                </a:solidFill>
                <a:latin typeface="Aharoni" panose="02010803020104030203" pitchFamily="2" charset="-79"/>
                <a:cs typeface="Aharoni" panose="02010803020104030203" pitchFamily="2" charset="-79"/>
              </a:rPr>
              <a:t>This Quarter We Will Focus On…</a:t>
            </a:r>
          </a:p>
          <a:p>
            <a:r>
              <a:rPr lang="en-US" altLang="en-US" sz="3000" b="1" dirty="0">
                <a:solidFill>
                  <a:srgbClr val="800000"/>
                </a:solidFill>
              </a:rPr>
              <a:t>Saul</a:t>
            </a:r>
            <a:r>
              <a:rPr lang="en-US" altLang="en-US" sz="3000" dirty="0"/>
              <a:t> as the first king, his undoing, and David’s               </a:t>
            </a:r>
            <a:r>
              <a:rPr lang="en-US" altLang="en-US" sz="3000" dirty="0">
                <a:solidFill>
                  <a:srgbClr val="003300"/>
                </a:solidFill>
              </a:rPr>
              <a:t>rise to the throne.</a:t>
            </a:r>
          </a:p>
          <a:p>
            <a:r>
              <a:rPr lang="en-US" altLang="en-US" sz="3000" b="1" dirty="0">
                <a:solidFill>
                  <a:srgbClr val="003300"/>
                </a:solidFill>
              </a:rPr>
              <a:t>David’s reign </a:t>
            </a:r>
            <a:r>
              <a:rPr lang="en-US" altLang="en-US" sz="3000" dirty="0"/>
              <a:t>and sin              with Bathsheba. </a:t>
            </a:r>
          </a:p>
          <a:p>
            <a:r>
              <a:rPr lang="en-US" altLang="en-US" sz="3000" dirty="0"/>
              <a:t>We will also examine </a:t>
            </a:r>
            <a:r>
              <a:rPr lang="en-US" altLang="en-US" sz="3000" b="1" dirty="0"/>
              <a:t>selected Psalms </a:t>
            </a:r>
            <a:r>
              <a:rPr lang="en-US" altLang="en-US" sz="3000" dirty="0"/>
              <a:t>relating     to events that occurred during this time period.	 	</a:t>
            </a:r>
            <a:endParaRPr lang="en-US" altLang="en-US" sz="3000" b="1" dirty="0">
              <a:latin typeface="Arial Narrow" pitchFamily="34" charset="0"/>
            </a:endParaRPr>
          </a:p>
        </p:txBody>
      </p:sp>
      <p:pic>
        <p:nvPicPr>
          <p:cNvPr id="4" name="Picture 3">
            <a:extLst>
              <a:ext uri="{FF2B5EF4-FFF2-40B4-BE49-F238E27FC236}">
                <a16:creationId xmlns:a16="http://schemas.microsoft.com/office/drawing/2014/main" id="{4E064C89-E61A-A11A-7070-AD40E3BBC41F}"/>
              </a:ext>
            </a:extLst>
          </p:cNvPr>
          <p:cNvPicPr>
            <a:picLocks noChangeAspect="1"/>
          </p:cNvPicPr>
          <p:nvPr/>
        </p:nvPicPr>
        <p:blipFill>
          <a:blip r:embed="rId4"/>
          <a:stretch>
            <a:fillRect/>
          </a:stretch>
        </p:blipFill>
        <p:spPr>
          <a:xfrm>
            <a:off x="4836564" y="2211404"/>
            <a:ext cx="3956707" cy="2972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5762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Effect transition="in" filter="fade">
                                      <p:cBhvr>
                                        <p:cTn id="7" dur="1000"/>
                                        <p:tgtEl>
                                          <p:spTgt spid="65538">
                                            <p:txEl>
                                              <p:pRg st="0" end="0"/>
                                            </p:txEl>
                                          </p:spTgt>
                                        </p:tgtEl>
                                      </p:cBhvr>
                                    </p:animEffect>
                                    <p:anim calcmode="lin" valueType="num">
                                      <p:cBhvr>
                                        <p:cTn id="8" dur="1000" fill="hold"/>
                                        <p:tgtEl>
                                          <p:spTgt spid="655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55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5538">
                                            <p:txEl>
                                              <p:pRg st="1" end="1"/>
                                            </p:txEl>
                                          </p:spTgt>
                                        </p:tgtEl>
                                        <p:attrNameLst>
                                          <p:attrName>style.visibility</p:attrName>
                                        </p:attrNameLst>
                                      </p:cBhvr>
                                      <p:to>
                                        <p:strVal val="visible"/>
                                      </p:to>
                                    </p:set>
                                    <p:animEffect transition="in" filter="fade">
                                      <p:cBhvr>
                                        <p:cTn id="14" dur="1000"/>
                                        <p:tgtEl>
                                          <p:spTgt spid="65538">
                                            <p:txEl>
                                              <p:pRg st="1" end="1"/>
                                            </p:txEl>
                                          </p:spTgt>
                                        </p:tgtEl>
                                      </p:cBhvr>
                                    </p:animEffect>
                                    <p:anim calcmode="lin" valueType="num">
                                      <p:cBhvr>
                                        <p:cTn id="15" dur="1000" fill="hold"/>
                                        <p:tgtEl>
                                          <p:spTgt spid="6553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55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5538">
                                            <p:txEl>
                                              <p:pRg st="2" end="2"/>
                                            </p:txEl>
                                          </p:spTgt>
                                        </p:tgtEl>
                                        <p:attrNameLst>
                                          <p:attrName>style.visibility</p:attrName>
                                        </p:attrNameLst>
                                      </p:cBhvr>
                                      <p:to>
                                        <p:strVal val="visible"/>
                                      </p:to>
                                    </p:set>
                                    <p:animEffect transition="in" filter="fade">
                                      <p:cBhvr>
                                        <p:cTn id="21" dur="1000"/>
                                        <p:tgtEl>
                                          <p:spTgt spid="65538">
                                            <p:txEl>
                                              <p:pRg st="2" end="2"/>
                                            </p:txEl>
                                          </p:spTgt>
                                        </p:tgtEl>
                                      </p:cBhvr>
                                    </p:animEffect>
                                    <p:anim calcmode="lin" valueType="num">
                                      <p:cBhvr>
                                        <p:cTn id="22" dur="1000" fill="hold"/>
                                        <p:tgtEl>
                                          <p:spTgt spid="6553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55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5538">
                                            <p:txEl>
                                              <p:pRg st="3" end="3"/>
                                            </p:txEl>
                                          </p:spTgt>
                                        </p:tgtEl>
                                        <p:attrNameLst>
                                          <p:attrName>style.visibility</p:attrName>
                                        </p:attrNameLst>
                                      </p:cBhvr>
                                      <p:to>
                                        <p:strVal val="visible"/>
                                      </p:to>
                                    </p:set>
                                    <p:animEffect transition="in" filter="fade">
                                      <p:cBhvr>
                                        <p:cTn id="28" dur="1000"/>
                                        <p:tgtEl>
                                          <p:spTgt spid="65538">
                                            <p:txEl>
                                              <p:pRg st="3" end="3"/>
                                            </p:txEl>
                                          </p:spTgt>
                                        </p:tgtEl>
                                      </p:cBhvr>
                                    </p:animEffect>
                                    <p:anim calcmode="lin" valueType="num">
                                      <p:cBhvr>
                                        <p:cTn id="29" dur="1000" fill="hold"/>
                                        <p:tgtEl>
                                          <p:spTgt spid="6553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553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3BC65-31FA-2D66-A7C9-1FCE555EB6FD}"/>
              </a:ext>
            </a:extLst>
          </p:cNvPr>
          <p:cNvSpPr>
            <a:spLocks noGrp="1"/>
          </p:cNvSpPr>
          <p:nvPr>
            <p:ph type="title"/>
          </p:nvPr>
        </p:nvSpPr>
        <p:spPr/>
        <p:txBody>
          <a:bodyPr>
            <a:normAutofit fontScale="90000"/>
          </a:bodyPr>
          <a:lstStyle/>
          <a:p>
            <a:pPr>
              <a:spcBef>
                <a:spcPct val="50000"/>
              </a:spcBef>
            </a:pPr>
            <a:r>
              <a:rPr lang="en-US" altLang="en-US" dirty="0">
                <a:latin typeface="Tahoma" pitchFamily="34" charset="0"/>
              </a:rPr>
              <a:t>Israel Demands A King</a:t>
            </a:r>
            <a:br>
              <a:rPr lang="en-US" altLang="en-US" dirty="0">
                <a:latin typeface="Tahoma" pitchFamily="34" charset="0"/>
              </a:rPr>
            </a:br>
            <a:r>
              <a:rPr lang="en-US" altLang="en-US" sz="3600" dirty="0">
                <a:solidFill>
                  <a:srgbClr val="800000"/>
                </a:solidFill>
                <a:latin typeface="Tahoma" pitchFamily="34" charset="0"/>
              </a:rPr>
              <a:t>1 Samuel 8:1-22</a:t>
            </a:r>
            <a:br>
              <a:rPr lang="en-US" altLang="en-US" sz="3600" dirty="0">
                <a:solidFill>
                  <a:srgbClr val="800000"/>
                </a:solidFill>
                <a:latin typeface="Tahoma" pitchFamily="34" charset="0"/>
              </a:rPr>
            </a:br>
            <a:endParaRPr lang="en-US" dirty="0"/>
          </a:p>
        </p:txBody>
      </p:sp>
      <p:sp>
        <p:nvSpPr>
          <p:cNvPr id="16386" name="Rectangle 2"/>
          <p:cNvSpPr>
            <a:spLocks noGrp="1" noChangeArrowheads="1"/>
          </p:cNvSpPr>
          <p:nvPr>
            <p:ph idx="1"/>
          </p:nvPr>
        </p:nvSpPr>
        <p:spPr>
          <a:xfrm>
            <a:off x="481506" y="1608084"/>
            <a:ext cx="3978982" cy="5118537"/>
          </a:xfrm>
        </p:spPr>
        <p:txBody>
          <a:bodyPr>
            <a:normAutofit/>
          </a:bodyPr>
          <a:lstStyle/>
          <a:p>
            <a:pPr marL="0" indent="0">
              <a:buNone/>
            </a:pPr>
            <a:r>
              <a:rPr lang="en-US" altLang="en-US" sz="3200" b="1" dirty="0">
                <a:solidFill>
                  <a:srgbClr val="800000"/>
                </a:solidFill>
                <a:latin typeface="Aharoni" panose="02010803020104030203" pitchFamily="2" charset="-79"/>
                <a:cs typeface="Aharoni" panose="02010803020104030203" pitchFamily="2" charset="-79"/>
              </a:rPr>
              <a:t>Historical Context:</a:t>
            </a:r>
          </a:p>
          <a:p>
            <a:r>
              <a:rPr lang="en-US" altLang="en-US" dirty="0"/>
              <a:t>The Philistines had again encroached on Israel         </a:t>
            </a:r>
            <a:r>
              <a:rPr lang="en-US" altLang="en-US" dirty="0">
                <a:solidFill>
                  <a:srgbClr val="800000"/>
                </a:solidFill>
              </a:rPr>
              <a:t>(1 Samuel 4-5).</a:t>
            </a:r>
            <a:endParaRPr lang="en-US" altLang="en-US" i="1" dirty="0">
              <a:solidFill>
                <a:srgbClr val="000066"/>
              </a:solidFill>
            </a:endParaRPr>
          </a:p>
          <a:p>
            <a:r>
              <a:rPr lang="en-US" altLang="en-US" dirty="0"/>
              <a:t>The Ark of the Covenant returned to Israel, and the Philistines were subdued. The Lord’s hand was against them the remaining days of Samuel </a:t>
            </a:r>
            <a:r>
              <a:rPr lang="en-US" altLang="en-US" dirty="0">
                <a:solidFill>
                  <a:srgbClr val="800000"/>
                </a:solidFill>
              </a:rPr>
              <a:t>(1 Samuel 7:13).</a:t>
            </a:r>
          </a:p>
        </p:txBody>
      </p:sp>
      <p:pic>
        <p:nvPicPr>
          <p:cNvPr id="3" name="Picture 2">
            <a:extLst>
              <a:ext uri="{FF2B5EF4-FFF2-40B4-BE49-F238E27FC236}">
                <a16:creationId xmlns:a16="http://schemas.microsoft.com/office/drawing/2014/main" id="{3481862E-EBEE-EFA0-44A9-81E1938ABEE4}"/>
              </a:ext>
            </a:extLst>
          </p:cNvPr>
          <p:cNvPicPr>
            <a:picLocks noChangeAspect="1"/>
          </p:cNvPicPr>
          <p:nvPr/>
        </p:nvPicPr>
        <p:blipFill rotWithShape="1">
          <a:blip r:embed="rId4"/>
          <a:srcRect l="25482" t="61385" r="14092" b="323"/>
          <a:stretch/>
        </p:blipFill>
        <p:spPr>
          <a:xfrm>
            <a:off x="4460488" y="1608084"/>
            <a:ext cx="4429224" cy="34825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BAB5D-BECD-52C3-2648-3FE5A385F02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79E61EA-32FD-EA0F-123D-DCF5FBB5591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CFF6361-49E5-954F-0B7D-8919A107D34D}"/>
              </a:ext>
            </a:extLst>
          </p:cNvPr>
          <p:cNvPicPr>
            <a:picLocks noChangeAspect="1"/>
          </p:cNvPicPr>
          <p:nvPr/>
        </p:nvPicPr>
        <p:blipFill>
          <a:blip r:embed="rId3"/>
          <a:stretch>
            <a:fillRect/>
          </a:stretch>
        </p:blipFill>
        <p:spPr>
          <a:xfrm>
            <a:off x="-1" y="-3048"/>
            <a:ext cx="9139939" cy="6861047"/>
          </a:xfrm>
          <a:prstGeom prst="rect">
            <a:avLst/>
          </a:prstGeom>
        </p:spPr>
      </p:pic>
      <p:sp>
        <p:nvSpPr>
          <p:cNvPr id="5" name="TextBox 4">
            <a:extLst>
              <a:ext uri="{FF2B5EF4-FFF2-40B4-BE49-F238E27FC236}">
                <a16:creationId xmlns:a16="http://schemas.microsoft.com/office/drawing/2014/main" id="{1D71F5FF-D7DC-1C7B-B6E2-C275746BBD7C}"/>
              </a:ext>
            </a:extLst>
          </p:cNvPr>
          <p:cNvSpPr txBox="1"/>
          <p:nvPr/>
        </p:nvSpPr>
        <p:spPr>
          <a:xfrm>
            <a:off x="2392472" y="6176963"/>
            <a:ext cx="2730674"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Beersheba</a:t>
            </a:r>
          </a:p>
        </p:txBody>
      </p:sp>
      <p:sp>
        <p:nvSpPr>
          <p:cNvPr id="6" name="Oval 5">
            <a:extLst>
              <a:ext uri="{FF2B5EF4-FFF2-40B4-BE49-F238E27FC236}">
                <a16:creationId xmlns:a16="http://schemas.microsoft.com/office/drawing/2014/main" id="{B5CDF4A9-E3AB-A711-8B38-92DFA7FCAD94}"/>
              </a:ext>
            </a:extLst>
          </p:cNvPr>
          <p:cNvSpPr/>
          <p:nvPr/>
        </p:nvSpPr>
        <p:spPr>
          <a:xfrm>
            <a:off x="4759891" y="6400800"/>
            <a:ext cx="275571" cy="26337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787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668</TotalTime>
  <Words>1938</Words>
  <Application>Microsoft Office PowerPoint</Application>
  <PresentationFormat>On-screen Show (4:3)</PresentationFormat>
  <Paragraphs>110</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Aharoni</vt:lpstr>
      <vt:lpstr>Arial</vt:lpstr>
      <vt:lpstr>Arial Narrow</vt:lpstr>
      <vt:lpstr>Calibri</vt:lpstr>
      <vt:lpstr>Calibri Light</vt:lpstr>
      <vt:lpstr>Tahoma</vt:lpstr>
      <vt:lpstr>Wingdings</vt:lpstr>
      <vt:lpstr>Office Theme</vt:lpstr>
      <vt:lpstr>United Kingdom (Part 1)</vt:lpstr>
      <vt:lpstr>Review: From Creation to the United Kingdom </vt:lpstr>
      <vt:lpstr>Review: From Creation to the United Kingdom </vt:lpstr>
      <vt:lpstr>Review: From Creation to the United Kingdom </vt:lpstr>
      <vt:lpstr>Review: From Creation to the United Kingdom </vt:lpstr>
      <vt:lpstr>United Kingdom (Part 1)</vt:lpstr>
      <vt:lpstr>United Kingdom (Part 1)</vt:lpstr>
      <vt:lpstr>Israel Demands A King 1 Samuel 8:1-22 </vt:lpstr>
      <vt:lpstr>PowerPoint Presentation</vt:lpstr>
      <vt:lpstr>Israel Demands A King 1 Samuel 8:1-22 </vt:lpstr>
      <vt:lpstr>Israel Demands A King 1 Samuel 8:1-22 </vt:lpstr>
      <vt:lpstr>Israel Demands A King 1 Samuel 8:1-22 </vt:lpstr>
      <vt:lpstr>Applications for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Kingdom (Part 1)</dc:title>
  <dc:creator>Steve</dc:creator>
  <cp:lastModifiedBy>Steve</cp:lastModifiedBy>
  <cp:revision>17</cp:revision>
  <cp:lastPrinted>2023-08-04T21:32:03Z</cp:lastPrinted>
  <dcterms:created xsi:type="dcterms:W3CDTF">2023-07-29T15:58:08Z</dcterms:created>
  <dcterms:modified xsi:type="dcterms:W3CDTF">2023-08-05T15:39:36Z</dcterms:modified>
</cp:coreProperties>
</file>